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3" r:id="rId2"/>
    <p:sldId id="292" r:id="rId3"/>
    <p:sldId id="300" r:id="rId4"/>
    <p:sldId id="294" r:id="rId5"/>
    <p:sldId id="291" r:id="rId6"/>
    <p:sldId id="310" r:id="rId7"/>
    <p:sldId id="311" r:id="rId8"/>
    <p:sldId id="312" r:id="rId9"/>
    <p:sldId id="302" r:id="rId10"/>
    <p:sldId id="313" r:id="rId11"/>
    <p:sldId id="314" r:id="rId12"/>
    <p:sldId id="306" r:id="rId13"/>
    <p:sldId id="307" r:id="rId14"/>
    <p:sldId id="317" r:id="rId15"/>
    <p:sldId id="315" r:id="rId16"/>
    <p:sldId id="316" r:id="rId17"/>
    <p:sldId id="318" r:id="rId18"/>
    <p:sldId id="320" r:id="rId19"/>
    <p:sldId id="319" r:id="rId20"/>
    <p:sldId id="321" r:id="rId21"/>
    <p:sldId id="322" r:id="rId22"/>
    <p:sldId id="323" r:id="rId23"/>
    <p:sldId id="324" r:id="rId24"/>
    <p:sldId id="325" r:id="rId25"/>
    <p:sldId id="328" r:id="rId26"/>
    <p:sldId id="326" r:id="rId27"/>
    <p:sldId id="327" r:id="rId28"/>
    <p:sldId id="330" r:id="rId29"/>
    <p:sldId id="333" r:id="rId30"/>
    <p:sldId id="331" r:id="rId31"/>
    <p:sldId id="334" r:id="rId32"/>
    <p:sldId id="335" r:id="rId33"/>
    <p:sldId id="336" r:id="rId34"/>
    <p:sldId id="337" r:id="rId35"/>
    <p:sldId id="338" r:id="rId36"/>
    <p:sldId id="339" r:id="rId37"/>
    <p:sldId id="341" r:id="rId38"/>
    <p:sldId id="340" r:id="rId39"/>
    <p:sldId id="342" r:id="rId40"/>
    <p:sldId id="343" r:id="rId41"/>
    <p:sldId id="344" r:id="rId42"/>
    <p:sldId id="345" r:id="rId43"/>
    <p:sldId id="346" r:id="rId44"/>
    <p:sldId id="347" r:id="rId45"/>
    <p:sldId id="348" r:id="rId46"/>
    <p:sldId id="349" r:id="rId47"/>
    <p:sldId id="350" r:id="rId48"/>
    <p:sldId id="352" r:id="rId49"/>
    <p:sldId id="355" r:id="rId50"/>
    <p:sldId id="354" r:id="rId51"/>
    <p:sldId id="356" r:id="rId52"/>
    <p:sldId id="357" r:id="rId53"/>
    <p:sldId id="358" r:id="rId54"/>
    <p:sldId id="359" r:id="rId55"/>
    <p:sldId id="360" r:id="rId56"/>
    <p:sldId id="361" r:id="rId57"/>
    <p:sldId id="363" r:id="rId58"/>
    <p:sldId id="364" r:id="rId59"/>
    <p:sldId id="365" r:id="rId60"/>
    <p:sldId id="366" r:id="rId61"/>
    <p:sldId id="368" r:id="rId62"/>
    <p:sldId id="369" r:id="rId63"/>
    <p:sldId id="371" r:id="rId64"/>
    <p:sldId id="372" r:id="rId65"/>
    <p:sldId id="373" r:id="rId66"/>
    <p:sldId id="375" r:id="rId67"/>
    <p:sldId id="376" r:id="rId68"/>
    <p:sldId id="377" r:id="rId69"/>
    <p:sldId id="378" r:id="rId70"/>
    <p:sldId id="379" r:id="rId71"/>
    <p:sldId id="381" r:id="rId72"/>
    <p:sldId id="380" r:id="rId73"/>
    <p:sldId id="382" r:id="rId74"/>
    <p:sldId id="383" r:id="rId75"/>
    <p:sldId id="385" r:id="rId76"/>
    <p:sldId id="387" r:id="rId77"/>
    <p:sldId id="389" r:id="rId78"/>
    <p:sldId id="390" r:id="rId7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E260E-4BF0-4898-A745-89F3529C70E5}" type="datetimeFigureOut">
              <a:rPr lang="ru-RU" smtClean="0"/>
              <a:t>28.02.2012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24A08-E278-4C9C-A2E3-03B8887FC6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4563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E260E-4BF0-4898-A745-89F3529C70E5}" type="datetimeFigureOut">
              <a:rPr lang="ru-RU" smtClean="0"/>
              <a:t>28.02.2012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24A08-E278-4C9C-A2E3-03B8887FC6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4121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E260E-4BF0-4898-A745-89F3529C70E5}" type="datetimeFigureOut">
              <a:rPr lang="ru-RU" smtClean="0"/>
              <a:t>28.02.2012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24A08-E278-4C9C-A2E3-03B8887FC6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6289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E260E-4BF0-4898-A745-89F3529C70E5}" type="datetimeFigureOut">
              <a:rPr lang="ru-RU" smtClean="0"/>
              <a:t>28.02.2012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24A08-E278-4C9C-A2E3-03B8887FC6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8739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E260E-4BF0-4898-A745-89F3529C70E5}" type="datetimeFigureOut">
              <a:rPr lang="ru-RU" smtClean="0"/>
              <a:t>28.02.2012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24A08-E278-4C9C-A2E3-03B8887FC6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31327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E260E-4BF0-4898-A745-89F3529C70E5}" type="datetimeFigureOut">
              <a:rPr lang="ru-RU" smtClean="0"/>
              <a:t>28.02.2012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24A08-E278-4C9C-A2E3-03B8887FC6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6609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E260E-4BF0-4898-A745-89F3529C70E5}" type="datetimeFigureOut">
              <a:rPr lang="ru-RU" smtClean="0"/>
              <a:t>28.02.2012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24A08-E278-4C9C-A2E3-03B8887FC6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1065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E260E-4BF0-4898-A745-89F3529C70E5}" type="datetimeFigureOut">
              <a:rPr lang="ru-RU" smtClean="0"/>
              <a:t>28.02.2012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24A08-E278-4C9C-A2E3-03B8887FC6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6596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E260E-4BF0-4898-A745-89F3529C70E5}" type="datetimeFigureOut">
              <a:rPr lang="ru-RU" smtClean="0"/>
              <a:t>28.02.2012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24A08-E278-4C9C-A2E3-03B8887FC6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855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E260E-4BF0-4898-A745-89F3529C70E5}" type="datetimeFigureOut">
              <a:rPr lang="ru-RU" smtClean="0"/>
              <a:t>28.02.2012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24A08-E278-4C9C-A2E3-03B8887FC6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2281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E260E-4BF0-4898-A745-89F3529C70E5}" type="datetimeFigureOut">
              <a:rPr lang="ru-RU" smtClean="0"/>
              <a:t>28.02.2012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24A08-E278-4C9C-A2E3-03B8887FC6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35114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CE260E-4BF0-4898-A745-89F3529C70E5}" type="datetimeFigureOut">
              <a:rPr lang="ru-RU" smtClean="0"/>
              <a:t>28.02.2012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624A08-E278-4C9C-A2E3-03B8887FC6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256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76781" y="1628800"/>
            <a:ext cx="8424936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6600" b="1" dirty="0" smtClean="0">
                <a:solidFill>
                  <a:srgbClr val="0070C0"/>
                </a:solidFill>
              </a:rPr>
              <a:t>МАРКЕТИНГОВЫЕ ИССЛЕДОВАНИЯ</a:t>
            </a:r>
            <a:endParaRPr lang="ru-RU" sz="6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4199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17576" y="23563"/>
            <a:ext cx="91440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ru-RU" sz="4400" dirty="0" smtClean="0">
                <a:solidFill>
                  <a:srgbClr val="0070C0"/>
                </a:solidFill>
              </a:rPr>
              <a:t>ПРИМЕР: шкала </a:t>
            </a:r>
            <a:r>
              <a:rPr lang="ru-RU" sz="4400" dirty="0">
                <a:solidFill>
                  <a:srgbClr val="0070C0"/>
                </a:solidFill>
              </a:rPr>
              <a:t>размещения по-</a:t>
            </a:r>
          </a:p>
          <a:p>
            <a:pPr>
              <a:lnSpc>
                <a:spcPct val="90000"/>
              </a:lnSpc>
            </a:pPr>
            <a:r>
              <a:rPr lang="ru-RU" sz="4400" dirty="0" err="1">
                <a:solidFill>
                  <a:srgbClr val="0070C0"/>
                </a:solidFill>
              </a:rPr>
              <a:t>требителей</a:t>
            </a:r>
            <a:r>
              <a:rPr lang="ru-RU" sz="4400" dirty="0">
                <a:solidFill>
                  <a:srgbClr val="0070C0"/>
                </a:solidFill>
              </a:rPr>
              <a:t> согласно характеристике "отношение к универмагам". Каждому респонденту </a:t>
            </a:r>
            <a:r>
              <a:rPr lang="ru-RU" sz="4400" dirty="0" smtClean="0">
                <a:solidFill>
                  <a:srgbClr val="0070C0"/>
                </a:solidFill>
              </a:rPr>
              <a:t>присваивается </a:t>
            </a:r>
            <a:r>
              <a:rPr lang="ru-RU" sz="4400" dirty="0">
                <a:solidFill>
                  <a:srgbClr val="0070C0"/>
                </a:solidFill>
              </a:rPr>
              <a:t>число, указывающее на положительное </a:t>
            </a:r>
            <a:r>
              <a:rPr lang="ru-RU" sz="4400" dirty="0" smtClean="0">
                <a:solidFill>
                  <a:srgbClr val="0070C0"/>
                </a:solidFill>
              </a:rPr>
              <a:t>(1</a:t>
            </a:r>
            <a:r>
              <a:rPr lang="ru-RU" sz="4400" dirty="0">
                <a:solidFill>
                  <a:srgbClr val="0070C0"/>
                </a:solidFill>
              </a:rPr>
              <a:t>), нейтральное </a:t>
            </a:r>
            <a:r>
              <a:rPr lang="ru-RU" sz="4400" dirty="0" smtClean="0">
                <a:solidFill>
                  <a:srgbClr val="0070C0"/>
                </a:solidFill>
              </a:rPr>
              <a:t>(2</a:t>
            </a:r>
            <a:r>
              <a:rPr lang="ru-RU" sz="4400" dirty="0">
                <a:solidFill>
                  <a:srgbClr val="0070C0"/>
                </a:solidFill>
              </a:rPr>
              <a:t>) и </a:t>
            </a:r>
            <a:r>
              <a:rPr lang="ru-RU" sz="4400" dirty="0" smtClean="0">
                <a:solidFill>
                  <a:srgbClr val="0070C0"/>
                </a:solidFill>
              </a:rPr>
              <a:t>отрицательное </a:t>
            </a:r>
            <a:r>
              <a:rPr lang="ru-RU" sz="4400" dirty="0">
                <a:solidFill>
                  <a:srgbClr val="0070C0"/>
                </a:solidFill>
              </a:rPr>
              <a:t>отношение </a:t>
            </a:r>
            <a:r>
              <a:rPr lang="ru-RU" sz="4400" dirty="0" smtClean="0">
                <a:solidFill>
                  <a:srgbClr val="0070C0"/>
                </a:solidFill>
              </a:rPr>
              <a:t>(3</a:t>
            </a:r>
            <a:r>
              <a:rPr lang="ru-RU" sz="4400" dirty="0">
                <a:solidFill>
                  <a:srgbClr val="0070C0"/>
                </a:solidFill>
              </a:rPr>
              <a:t>). Измерение является процессом присвоения 1, 2 или 3 согласно</a:t>
            </a:r>
          </a:p>
          <a:p>
            <a:pPr>
              <a:lnSpc>
                <a:spcPct val="90000"/>
              </a:lnSpc>
            </a:pPr>
            <a:r>
              <a:rPr lang="ru-RU" sz="4400" dirty="0">
                <a:solidFill>
                  <a:srgbClr val="0070C0"/>
                </a:solidFill>
              </a:rPr>
              <a:t>определенному правилу. 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1396827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17576" y="23563"/>
            <a:ext cx="914400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dirty="0" smtClean="0">
                <a:solidFill>
                  <a:srgbClr val="0070C0"/>
                </a:solidFill>
              </a:rPr>
              <a:t>ПРИМЕР: </a:t>
            </a:r>
            <a:r>
              <a:rPr lang="ru-RU" sz="4400" dirty="0" err="1" smtClean="0">
                <a:solidFill>
                  <a:srgbClr val="0070C0"/>
                </a:solidFill>
              </a:rPr>
              <a:t>шкалирование</a:t>
            </a:r>
            <a:r>
              <a:rPr lang="ru-RU" sz="4400" dirty="0" smtClean="0">
                <a:solidFill>
                  <a:srgbClr val="0070C0"/>
                </a:solidFill>
              </a:rPr>
              <a:t> </a:t>
            </a:r>
            <a:r>
              <a:rPr lang="ru-RU" sz="4400" dirty="0">
                <a:solidFill>
                  <a:srgbClr val="0070C0"/>
                </a:solidFill>
              </a:rPr>
              <a:t>заключается в процессе размещения респондентов </a:t>
            </a:r>
            <a:r>
              <a:rPr lang="ru-RU" sz="4400" dirty="0" smtClean="0">
                <a:solidFill>
                  <a:srgbClr val="0070C0"/>
                </a:solidFill>
              </a:rPr>
              <a:t>вдоль этого </a:t>
            </a:r>
            <a:r>
              <a:rPr lang="ru-RU" sz="4400" dirty="0">
                <a:solidFill>
                  <a:srgbClr val="0070C0"/>
                </a:solidFill>
              </a:rPr>
              <a:t>ряда в зависимости от их отношения к магазинам. </a:t>
            </a:r>
            <a:r>
              <a:rPr lang="ru-RU" sz="4400" dirty="0" smtClean="0">
                <a:solidFill>
                  <a:srgbClr val="0070C0"/>
                </a:solidFill>
              </a:rPr>
              <a:t>При </a:t>
            </a:r>
            <a:r>
              <a:rPr lang="ru-RU" sz="4400" dirty="0">
                <a:solidFill>
                  <a:srgbClr val="0070C0"/>
                </a:solidFill>
              </a:rPr>
              <a:t>этом отобранные для </a:t>
            </a:r>
            <a:r>
              <a:rPr lang="ru-RU" sz="4400" dirty="0" smtClean="0">
                <a:solidFill>
                  <a:srgbClr val="0070C0"/>
                </a:solidFill>
              </a:rPr>
              <a:t>анализа </a:t>
            </a:r>
            <a:r>
              <a:rPr lang="ru-RU" sz="4400" dirty="0">
                <a:solidFill>
                  <a:srgbClr val="0070C0"/>
                </a:solidFill>
              </a:rPr>
              <a:t>респонденты могут рассматриваться индивидуально или попарно.</a:t>
            </a:r>
          </a:p>
        </p:txBody>
      </p:sp>
    </p:spTree>
    <p:extLst>
      <p:ext uri="{BB962C8B-B14F-4D97-AF65-F5344CB8AC3E}">
        <p14:creationId xmlns:p14="http://schemas.microsoft.com/office/powerpoint/2010/main" val="2046752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17576" y="23563"/>
            <a:ext cx="91440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dirty="0"/>
              <a:t>Существует четыре </a:t>
            </a:r>
            <a:r>
              <a:rPr lang="ru-RU" sz="4400" b="1" dirty="0"/>
              <a:t>основных типа шкал</a:t>
            </a:r>
            <a:r>
              <a:rPr lang="ru-RU" sz="4400" dirty="0"/>
              <a:t>, применяющихся для измерения характеристик</a:t>
            </a:r>
          </a:p>
          <a:p>
            <a:r>
              <a:rPr lang="ru-RU" sz="4400" dirty="0"/>
              <a:t>объектов: </a:t>
            </a:r>
            <a:endParaRPr lang="ru-RU" sz="4400" dirty="0" smtClean="0"/>
          </a:p>
          <a:p>
            <a:pPr marL="571500" indent="-571500">
              <a:buFont typeface="Arial" pitchFamily="34" charset="0"/>
              <a:buChar char="•"/>
            </a:pPr>
            <a:r>
              <a:rPr lang="ru-RU" sz="4400" dirty="0" smtClean="0"/>
              <a:t>номинальная</a:t>
            </a:r>
            <a:r>
              <a:rPr lang="ru-RU" sz="4400" dirty="0"/>
              <a:t>, </a:t>
            </a:r>
            <a:endParaRPr lang="ru-RU" sz="4400" dirty="0" smtClean="0"/>
          </a:p>
          <a:p>
            <a:pPr marL="571500" indent="-571500">
              <a:buFont typeface="Arial" pitchFamily="34" charset="0"/>
              <a:buChar char="•"/>
            </a:pPr>
            <a:r>
              <a:rPr lang="ru-RU" sz="4400" dirty="0" smtClean="0"/>
              <a:t>порядковая</a:t>
            </a:r>
            <a:r>
              <a:rPr lang="ru-RU" sz="4400" dirty="0"/>
              <a:t>, </a:t>
            </a:r>
            <a:endParaRPr lang="ru-RU" sz="4400" dirty="0" smtClean="0"/>
          </a:p>
          <a:p>
            <a:pPr marL="571500" indent="-571500">
              <a:buFont typeface="Arial" pitchFamily="34" charset="0"/>
              <a:buChar char="•"/>
            </a:pPr>
            <a:r>
              <a:rPr lang="ru-RU" sz="4400" dirty="0" smtClean="0"/>
              <a:t>интервальная, 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ru-RU" sz="4400" dirty="0" smtClean="0"/>
              <a:t>относительная</a:t>
            </a:r>
          </a:p>
          <a:p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3092124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3984"/>
            <a:ext cx="9144000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dirty="0"/>
              <a:t>Примеры основных типов </a:t>
            </a:r>
            <a:r>
              <a:rPr lang="ru-RU" sz="4400" dirty="0" smtClean="0"/>
              <a:t>шкал</a:t>
            </a:r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5153940"/>
              </p:ext>
            </p:extLst>
          </p:nvPr>
        </p:nvGraphicFramePr>
        <p:xfrm>
          <a:off x="0" y="764704"/>
          <a:ext cx="9144000" cy="61556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  <a:gridCol w="1828800"/>
              </a:tblGrid>
              <a:tr h="1523324">
                <a:tc>
                  <a:txBody>
                    <a:bodyPr/>
                    <a:lstStyle/>
                    <a:p>
                      <a:pPr algn="ctr"/>
                      <a:r>
                        <a:rPr lang="ru-RU" sz="2400" b="0" i="1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Номинальная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Номера</a:t>
                      </a:r>
                    </a:p>
                    <a:p>
                      <a:pPr algn="ctr"/>
                      <a:r>
                        <a:rPr lang="ru-RU" sz="2400" b="0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бегунов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7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11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3</a:t>
                      </a:r>
                      <a:endParaRPr lang="ru-RU" sz="3200" dirty="0"/>
                    </a:p>
                  </a:txBody>
                  <a:tcPr/>
                </a:tc>
              </a:tr>
              <a:tr h="1523324">
                <a:tc>
                  <a:txBody>
                    <a:bodyPr/>
                    <a:lstStyle/>
                    <a:p>
                      <a:pPr algn="ctr"/>
                      <a:r>
                        <a:rPr lang="ru-RU" sz="2400" b="0" i="1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Порядковая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Порядок мест</a:t>
                      </a:r>
                    </a:p>
                    <a:p>
                      <a:pPr algn="ctr"/>
                      <a:r>
                        <a:rPr lang="ru-RU" sz="24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победителей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3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2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1</a:t>
                      </a:r>
                      <a:endParaRPr lang="ru-RU" sz="3200" dirty="0"/>
                    </a:p>
                  </a:txBody>
                  <a:tcPr/>
                </a:tc>
              </a:tr>
              <a:tr h="1523324">
                <a:tc>
                  <a:txBody>
                    <a:bodyPr/>
                    <a:lstStyle/>
                    <a:p>
                      <a:pPr algn="ctr"/>
                      <a:r>
                        <a:rPr lang="ru-RU" sz="2400" b="0" i="1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Интервальная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Результат по</a:t>
                      </a:r>
                    </a:p>
                    <a:p>
                      <a:pPr algn="ctr"/>
                      <a:r>
                        <a:rPr lang="ru-RU" sz="24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десятибалльной</a:t>
                      </a:r>
                    </a:p>
                    <a:p>
                      <a:pPr algn="ctr"/>
                      <a:r>
                        <a:rPr lang="ru-RU" sz="24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шкале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8,2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9,1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9,6</a:t>
                      </a:r>
                      <a:endParaRPr lang="ru-RU" sz="3200" dirty="0"/>
                    </a:p>
                  </a:txBody>
                  <a:tcPr/>
                </a:tc>
              </a:tr>
              <a:tr h="1523324">
                <a:tc>
                  <a:txBody>
                    <a:bodyPr/>
                    <a:lstStyle/>
                    <a:p>
                      <a:pPr algn="ctr"/>
                      <a:r>
                        <a:rPr lang="ru-RU" sz="24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Относительная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Время,</a:t>
                      </a:r>
                    </a:p>
                    <a:p>
                      <a:pPr algn="ctr"/>
                      <a:r>
                        <a:rPr lang="ru-RU" sz="24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 секундах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15,2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14,1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13,4</a:t>
                      </a:r>
                      <a:endParaRPr lang="ru-RU" sz="3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9220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4688"/>
            <a:ext cx="914400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/>
              <a:t>Номинальная </a:t>
            </a:r>
            <a:r>
              <a:rPr lang="ru-RU" sz="4400" b="1" dirty="0" smtClean="0"/>
              <a:t>шкала</a:t>
            </a:r>
            <a:r>
              <a:rPr lang="ru-RU" sz="4400" dirty="0" smtClean="0"/>
              <a:t> — </a:t>
            </a:r>
            <a:r>
              <a:rPr lang="ru-RU" sz="4400" dirty="0"/>
              <a:t>это условная схема маркировки, где числа служат </a:t>
            </a:r>
            <a:r>
              <a:rPr lang="ru-RU" sz="4400" dirty="0" smtClean="0"/>
              <a:t>исключительно </a:t>
            </a:r>
            <a:r>
              <a:rPr lang="ru-RU" sz="4400" dirty="0"/>
              <a:t>как ярлыки или метки для определения и классификации объектов. </a:t>
            </a:r>
            <a:endParaRPr lang="ru-RU" sz="4400" dirty="0" smtClean="0"/>
          </a:p>
          <a:p>
            <a:r>
              <a:rPr lang="ru-RU" sz="4400" dirty="0" smtClean="0"/>
              <a:t>Например, номера</a:t>
            </a:r>
            <a:r>
              <a:rPr lang="ru-RU" sz="4400" dirty="0"/>
              <a:t>, присваиваемые респондентам в процессе </a:t>
            </a:r>
            <a:r>
              <a:rPr lang="ru-RU" sz="4400" dirty="0" smtClean="0"/>
              <a:t>исследования. 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1720892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4688"/>
            <a:ext cx="925252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ru-RU" sz="4400" dirty="0" smtClean="0"/>
              <a:t>При </a:t>
            </a:r>
            <a:r>
              <a:rPr lang="ru-RU" sz="4400" dirty="0"/>
              <a:t>использовании </a:t>
            </a:r>
            <a:r>
              <a:rPr lang="ru-RU" sz="4400" b="1" dirty="0"/>
              <a:t>номинальной шкалы</a:t>
            </a:r>
            <a:r>
              <a:rPr lang="ru-RU" sz="4400" dirty="0"/>
              <a:t> для определения объектов существует </a:t>
            </a:r>
            <a:r>
              <a:rPr lang="ru-RU" sz="4400" u="sng" dirty="0" smtClean="0"/>
              <a:t>строгое соответствие между </a:t>
            </a:r>
            <a:r>
              <a:rPr lang="ru-RU" sz="4400" u="sng" dirty="0"/>
              <a:t>номерами и объектами</a:t>
            </a:r>
            <a:r>
              <a:rPr lang="ru-RU" sz="4400" dirty="0"/>
              <a:t>. Каждый номер соответствует</a:t>
            </a:r>
          </a:p>
          <a:p>
            <a:pPr>
              <a:lnSpc>
                <a:spcPct val="90000"/>
              </a:lnSpc>
            </a:pPr>
            <a:r>
              <a:rPr lang="ru-RU" sz="4400" dirty="0"/>
              <a:t>одному объекту, и каждый объект имеет только один </a:t>
            </a:r>
            <a:r>
              <a:rPr lang="ru-RU" sz="4400" dirty="0" smtClean="0"/>
              <a:t>номер. </a:t>
            </a:r>
          </a:p>
          <a:p>
            <a:pPr>
              <a:lnSpc>
                <a:spcPct val="90000"/>
              </a:lnSpc>
            </a:pPr>
            <a:r>
              <a:rPr lang="ru-RU" sz="4400" dirty="0" smtClean="0"/>
              <a:t>Например</a:t>
            </a:r>
            <a:r>
              <a:rPr lang="ru-RU" sz="4400" dirty="0"/>
              <a:t>, номера полисов</a:t>
            </a:r>
          </a:p>
          <a:p>
            <a:pPr>
              <a:lnSpc>
                <a:spcPct val="90000"/>
              </a:lnSpc>
            </a:pPr>
            <a:r>
              <a:rPr lang="ru-RU" sz="4400" dirty="0"/>
              <a:t>социального страхования или номера игроков футбольной команды. </a:t>
            </a:r>
          </a:p>
        </p:txBody>
      </p:sp>
    </p:spTree>
    <p:extLst>
      <p:ext uri="{BB962C8B-B14F-4D97-AF65-F5344CB8AC3E}">
        <p14:creationId xmlns:p14="http://schemas.microsoft.com/office/powerpoint/2010/main" val="3811121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4688"/>
            <a:ext cx="914400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dirty="0" smtClean="0"/>
              <a:t>В МИ </a:t>
            </a:r>
            <a:r>
              <a:rPr lang="ru-RU" sz="4400" b="1" dirty="0" smtClean="0"/>
              <a:t>номинальные </a:t>
            </a:r>
            <a:r>
              <a:rPr lang="ru-RU" sz="4400" b="1" dirty="0"/>
              <a:t>шкалы </a:t>
            </a:r>
            <a:r>
              <a:rPr lang="ru-RU" sz="4400" dirty="0"/>
              <a:t>используются для идентификации респондентов, торговых </a:t>
            </a:r>
            <a:r>
              <a:rPr lang="ru-RU" sz="4400" dirty="0" err="1"/>
              <a:t>ма</a:t>
            </a:r>
            <a:r>
              <a:rPr lang="ru-RU" sz="4400" dirty="0"/>
              <a:t>-</a:t>
            </a:r>
          </a:p>
          <a:p>
            <a:r>
              <a:rPr lang="ru-RU" sz="4400" dirty="0"/>
              <a:t>рок, характерных признаков, магазинов и других объектов.</a:t>
            </a:r>
          </a:p>
        </p:txBody>
      </p:sp>
    </p:spTree>
    <p:extLst>
      <p:ext uri="{BB962C8B-B14F-4D97-AF65-F5344CB8AC3E}">
        <p14:creationId xmlns:p14="http://schemas.microsoft.com/office/powerpoint/2010/main" val="2158865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4688"/>
            <a:ext cx="91440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/>
              <a:t>Порядковая </a:t>
            </a:r>
            <a:r>
              <a:rPr lang="ru-RU" sz="4400" b="1" dirty="0" smtClean="0"/>
              <a:t>шкала </a:t>
            </a:r>
            <a:r>
              <a:rPr lang="ru-RU" sz="4400" dirty="0" smtClean="0"/>
              <a:t>- ранговая </a:t>
            </a:r>
            <a:r>
              <a:rPr lang="ru-RU" sz="4400" dirty="0"/>
              <a:t>шкала, в которой числа присваиваются</a:t>
            </a:r>
          </a:p>
          <a:p>
            <a:r>
              <a:rPr lang="ru-RU" sz="4400" dirty="0"/>
              <a:t>объектам для обозначения относительной степени, в которой определенные </a:t>
            </a:r>
            <a:r>
              <a:rPr lang="ru-RU" sz="4400" dirty="0" smtClean="0"/>
              <a:t>характеристики </a:t>
            </a:r>
            <a:r>
              <a:rPr lang="ru-RU" sz="4400" dirty="0"/>
              <a:t>присущи тому или иному объекту. </a:t>
            </a:r>
          </a:p>
        </p:txBody>
      </p:sp>
    </p:spTree>
    <p:extLst>
      <p:ext uri="{BB962C8B-B14F-4D97-AF65-F5344CB8AC3E}">
        <p14:creationId xmlns:p14="http://schemas.microsoft.com/office/powerpoint/2010/main" val="1088678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4688"/>
            <a:ext cx="91440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 smtClean="0"/>
              <a:t>Порядковая </a:t>
            </a:r>
            <a:r>
              <a:rPr lang="ru-RU" sz="4400" b="1" dirty="0"/>
              <a:t>шкала </a:t>
            </a:r>
            <a:r>
              <a:rPr lang="ru-RU" sz="4400" dirty="0" smtClean="0"/>
              <a:t>позволяет </a:t>
            </a:r>
            <a:r>
              <a:rPr lang="ru-RU" sz="4400" dirty="0"/>
              <a:t>узнать, в какой мере выражена</a:t>
            </a:r>
          </a:p>
          <a:p>
            <a:r>
              <a:rPr lang="ru-RU" sz="4400" dirty="0"/>
              <a:t>конкретная характеристика данного объекта, но не дает представления о степени ее </a:t>
            </a:r>
            <a:r>
              <a:rPr lang="ru-RU" sz="4400" dirty="0" smtClean="0"/>
              <a:t>выраженности</a:t>
            </a:r>
            <a:r>
              <a:rPr lang="ru-RU" sz="4400" dirty="0"/>
              <a:t>. </a:t>
            </a:r>
            <a:r>
              <a:rPr lang="ru-RU" sz="4400" dirty="0" smtClean="0"/>
              <a:t>Порядковая </a:t>
            </a:r>
            <a:r>
              <a:rPr lang="ru-RU" sz="4400" dirty="0"/>
              <a:t>шкала отображает относительную позицию, но не</a:t>
            </a:r>
          </a:p>
          <a:p>
            <a:r>
              <a:rPr lang="ru-RU" sz="4400" dirty="0"/>
              <a:t>значительность разницы между объектами. </a:t>
            </a:r>
          </a:p>
        </p:txBody>
      </p:sp>
    </p:spTree>
    <p:extLst>
      <p:ext uri="{BB962C8B-B14F-4D97-AF65-F5344CB8AC3E}">
        <p14:creationId xmlns:p14="http://schemas.microsoft.com/office/powerpoint/2010/main" val="2552904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4688"/>
            <a:ext cx="91440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dirty="0" smtClean="0"/>
              <a:t>Пример: качественные </a:t>
            </a:r>
            <a:r>
              <a:rPr lang="ru-RU" sz="4400" dirty="0"/>
              <a:t>ранги, ранги команд в турнирах, </a:t>
            </a:r>
            <a:r>
              <a:rPr lang="ru-RU" sz="4400" dirty="0" smtClean="0"/>
              <a:t>социально-экономические </a:t>
            </a:r>
            <a:r>
              <a:rPr lang="ru-RU" sz="4400" dirty="0"/>
              <a:t>классы и профессиональный статус. В </a:t>
            </a:r>
            <a:r>
              <a:rPr lang="ru-RU" sz="4400" dirty="0" smtClean="0"/>
              <a:t> МИ порядковые </a:t>
            </a:r>
            <a:r>
              <a:rPr lang="ru-RU" sz="4400" dirty="0"/>
              <a:t>шкалы используются для измерения отношения, мнения, восприятия </a:t>
            </a:r>
            <a:r>
              <a:rPr lang="ru-RU" sz="4400" dirty="0" smtClean="0"/>
              <a:t>и предпочтения, суждения респондентов, как "</a:t>
            </a:r>
            <a:r>
              <a:rPr lang="ru-RU" sz="4400" dirty="0"/>
              <a:t>более чем" или "менее чем".</a:t>
            </a:r>
          </a:p>
        </p:txBody>
      </p:sp>
    </p:spTree>
    <p:extLst>
      <p:ext uri="{BB962C8B-B14F-4D97-AF65-F5344CB8AC3E}">
        <p14:creationId xmlns:p14="http://schemas.microsoft.com/office/powerpoint/2010/main" val="874114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47065" y="1844824"/>
            <a:ext cx="842493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b="1" dirty="0"/>
              <a:t>Измерение и </a:t>
            </a:r>
            <a:r>
              <a:rPr lang="ru-RU" sz="4800" b="1" dirty="0" err="1" smtClean="0"/>
              <a:t>шкалирование</a:t>
            </a:r>
            <a:r>
              <a:rPr lang="ru-RU" sz="4800" b="1" dirty="0" smtClean="0"/>
              <a:t>:</a:t>
            </a:r>
          </a:p>
          <a:p>
            <a:pPr algn="ctr"/>
            <a:r>
              <a:rPr lang="ru-RU" sz="4800" b="1" dirty="0" smtClean="0"/>
              <a:t>основы, сравнительное и </a:t>
            </a:r>
            <a:r>
              <a:rPr lang="ru-RU" sz="4800" b="1" dirty="0" err="1" smtClean="0"/>
              <a:t>несравнительное</a:t>
            </a:r>
            <a:r>
              <a:rPr lang="ru-RU" sz="4800" b="1" dirty="0" smtClean="0"/>
              <a:t> </a:t>
            </a:r>
            <a:r>
              <a:rPr lang="ru-RU" sz="4800" b="1" dirty="0" err="1" smtClean="0"/>
              <a:t>шкалирование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2024635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4688"/>
            <a:ext cx="91440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/>
              <a:t>Интервальная </a:t>
            </a:r>
            <a:r>
              <a:rPr lang="ru-RU" sz="4400" b="1" dirty="0" smtClean="0"/>
              <a:t>шкала - </a:t>
            </a:r>
            <a:r>
              <a:rPr lang="ru-RU" sz="4400" dirty="0" smtClean="0"/>
              <a:t>числовая шкала, количественно </a:t>
            </a:r>
            <a:r>
              <a:rPr lang="ru-RU" sz="4400" dirty="0"/>
              <a:t>равные </a:t>
            </a:r>
            <a:r>
              <a:rPr lang="ru-RU" sz="4400" dirty="0" smtClean="0"/>
              <a:t>промежутки которой отображают </a:t>
            </a:r>
            <a:r>
              <a:rPr lang="ru-RU" sz="4400" dirty="0"/>
              <a:t>равные значения измеряемых характеристик</a:t>
            </a:r>
            <a:r>
              <a:rPr lang="ru-RU" sz="4400" dirty="0" smtClean="0"/>
              <a:t>. </a:t>
            </a:r>
            <a:r>
              <a:rPr lang="ru-RU" sz="4400" dirty="0"/>
              <a:t>Интервальная шкала </a:t>
            </a:r>
            <a:r>
              <a:rPr lang="ru-RU" sz="4400" dirty="0" smtClean="0"/>
              <a:t>содержит </a:t>
            </a:r>
            <a:r>
              <a:rPr lang="ru-RU" sz="4400" dirty="0"/>
              <a:t>всю информацию, </a:t>
            </a:r>
            <a:r>
              <a:rPr lang="ru-RU" sz="4400" dirty="0" smtClean="0"/>
              <a:t> заложенную </a:t>
            </a:r>
            <a:r>
              <a:rPr lang="ru-RU" sz="4400" dirty="0"/>
              <a:t>в порядковую, </a:t>
            </a:r>
            <a:r>
              <a:rPr lang="ru-RU" sz="4400" dirty="0" smtClean="0"/>
              <a:t>а </a:t>
            </a:r>
            <a:r>
              <a:rPr lang="ru-RU" sz="4400" dirty="0"/>
              <a:t>также позволяет сравнивать </a:t>
            </a:r>
            <a:r>
              <a:rPr lang="ru-RU" sz="4400" dirty="0" smtClean="0"/>
              <a:t>различия </a:t>
            </a:r>
            <a:r>
              <a:rPr lang="ru-RU" sz="4400" dirty="0"/>
              <a:t>между объектами</a:t>
            </a:r>
            <a:r>
              <a:rPr lang="ru-RU" sz="4400" dirty="0" smtClean="0"/>
              <a:t>.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55535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4688"/>
            <a:ext cx="925252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ru-RU" sz="4400" dirty="0" smtClean="0"/>
              <a:t>Между </a:t>
            </a:r>
            <a:r>
              <a:rPr lang="ru-RU" sz="4400" dirty="0"/>
              <a:t>значениями </a:t>
            </a:r>
            <a:r>
              <a:rPr lang="ru-RU" sz="4400" b="1" dirty="0" smtClean="0"/>
              <a:t>интервальной </a:t>
            </a:r>
            <a:r>
              <a:rPr lang="ru-RU" sz="4400" b="1" dirty="0"/>
              <a:t>шкалы</a:t>
            </a:r>
            <a:r>
              <a:rPr lang="ru-RU" sz="4400" dirty="0"/>
              <a:t> существует постоянный или равный интервал. Разница между 1 и 2 та же</a:t>
            </a:r>
            <a:r>
              <a:rPr lang="ru-RU" sz="4400" dirty="0" smtClean="0"/>
              <a:t>, что </a:t>
            </a:r>
            <a:r>
              <a:rPr lang="ru-RU" sz="4400" dirty="0"/>
              <a:t>и между 2 и </a:t>
            </a:r>
            <a:r>
              <a:rPr lang="ru-RU" sz="4400" dirty="0" smtClean="0"/>
              <a:t>3. </a:t>
            </a:r>
            <a:r>
              <a:rPr lang="ru-RU" sz="4400" dirty="0"/>
              <a:t>В </a:t>
            </a:r>
            <a:r>
              <a:rPr lang="ru-RU" sz="4400" dirty="0" smtClean="0"/>
              <a:t>МИ данные об отношениях </a:t>
            </a:r>
            <a:r>
              <a:rPr lang="ru-RU" sz="4400" dirty="0"/>
              <a:t>покупателей, полученные по рейтинговым </a:t>
            </a:r>
            <a:r>
              <a:rPr lang="ru-RU" sz="4400" dirty="0" smtClean="0"/>
              <a:t>шкалам</a:t>
            </a:r>
            <a:r>
              <a:rPr lang="ru-RU" sz="4400" dirty="0"/>
              <a:t>, часто обрабатываются как </a:t>
            </a:r>
            <a:r>
              <a:rPr lang="ru-RU" sz="4400" dirty="0" smtClean="0"/>
              <a:t>интервальные. </a:t>
            </a:r>
          </a:p>
          <a:p>
            <a:pPr>
              <a:lnSpc>
                <a:spcPct val="90000"/>
              </a:lnSpc>
            </a:pPr>
            <a:r>
              <a:rPr lang="ru-RU" sz="4400" dirty="0" smtClean="0"/>
              <a:t>Примером может быть шкала температуры градусника. 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1522489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4688"/>
            <a:ext cx="925252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/>
              <a:t>Относительная шкала </a:t>
            </a:r>
            <a:r>
              <a:rPr lang="ru-RU" sz="4400" b="1" dirty="0" smtClean="0"/>
              <a:t>- </a:t>
            </a:r>
            <a:r>
              <a:rPr lang="ru-RU" sz="4400" dirty="0" smtClean="0"/>
              <a:t>обладает </a:t>
            </a:r>
            <a:r>
              <a:rPr lang="ru-RU" sz="4400" dirty="0"/>
              <a:t>всеми свойствами номинальной, </a:t>
            </a:r>
            <a:r>
              <a:rPr lang="ru-RU" sz="4400" dirty="0" smtClean="0"/>
              <a:t>порядковой и </a:t>
            </a:r>
            <a:r>
              <a:rPr lang="ru-RU" sz="4400" dirty="0"/>
              <a:t>интервальной </a:t>
            </a:r>
            <a:r>
              <a:rPr lang="ru-RU" sz="4400" dirty="0" smtClean="0"/>
              <a:t>шкал,, </a:t>
            </a:r>
            <a:r>
              <a:rPr lang="ru-RU" sz="4400" dirty="0"/>
              <a:t>имеет точку начала отсчета. </a:t>
            </a:r>
            <a:r>
              <a:rPr lang="ru-RU" sz="4400" dirty="0" smtClean="0"/>
              <a:t>С помощью относительных </a:t>
            </a:r>
            <a:r>
              <a:rPr lang="ru-RU" sz="4400" dirty="0"/>
              <a:t>шкал </a:t>
            </a:r>
            <a:r>
              <a:rPr lang="ru-RU" sz="4400" dirty="0" smtClean="0"/>
              <a:t>можно </a:t>
            </a:r>
            <a:r>
              <a:rPr lang="ru-RU" sz="4400" dirty="0"/>
              <a:t>определять и классифицировать объекты, ранжировать их</a:t>
            </a:r>
            <a:r>
              <a:rPr lang="ru-RU" sz="4400" dirty="0" smtClean="0"/>
              <a:t>, сравнивать </a:t>
            </a:r>
            <a:r>
              <a:rPr lang="ru-RU" sz="4400" dirty="0"/>
              <a:t>интервалы и разницы. </a:t>
            </a:r>
          </a:p>
        </p:txBody>
      </p:sp>
    </p:spTree>
    <p:extLst>
      <p:ext uri="{BB962C8B-B14F-4D97-AF65-F5344CB8AC3E}">
        <p14:creationId xmlns:p14="http://schemas.microsoft.com/office/powerpoint/2010/main" val="2364705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4688"/>
            <a:ext cx="925252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dirty="0"/>
              <a:t>В </a:t>
            </a:r>
            <a:r>
              <a:rPr lang="ru-RU" sz="4400" dirty="0" smtClean="0"/>
              <a:t>МИ </a:t>
            </a:r>
            <a:r>
              <a:rPr lang="ru-RU" sz="4400" dirty="0"/>
              <a:t>с помощью относительной шкалы измеряются объемы продаж, затраты, доля рынка и число покупателей.</a:t>
            </a:r>
          </a:p>
          <a:p>
            <a:r>
              <a:rPr lang="ru-RU" sz="4400" dirty="0" smtClean="0"/>
              <a:t>Примеры </a:t>
            </a:r>
            <a:r>
              <a:rPr lang="ru-RU" sz="4400" b="1" dirty="0"/>
              <a:t>относительной шкалы: </a:t>
            </a:r>
            <a:r>
              <a:rPr lang="ru-RU" sz="4400" dirty="0"/>
              <a:t>рост, вес, возраст </a:t>
            </a:r>
            <a:r>
              <a:rPr lang="ru-RU" sz="4400" dirty="0" smtClean="0"/>
              <a:t>и деньги</a:t>
            </a:r>
            <a:r>
              <a:rPr lang="ru-RU" sz="44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732175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4688"/>
            <a:ext cx="925252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6000" b="1" dirty="0" smtClean="0"/>
          </a:p>
          <a:p>
            <a:r>
              <a:rPr lang="ru-RU" sz="6000" b="1" dirty="0" smtClean="0"/>
              <a:t>2. Сопоставление </a:t>
            </a:r>
            <a:r>
              <a:rPr lang="ru-RU" sz="6000" b="1" dirty="0"/>
              <a:t>методов </a:t>
            </a:r>
            <a:r>
              <a:rPr lang="ru-RU" sz="6000" b="1" dirty="0" err="1"/>
              <a:t>шкалирования</a:t>
            </a:r>
            <a:endParaRPr lang="ru-RU" sz="6000" b="1" dirty="0"/>
          </a:p>
        </p:txBody>
      </p:sp>
    </p:spTree>
    <p:extLst>
      <p:ext uri="{BB962C8B-B14F-4D97-AF65-F5344CB8AC3E}">
        <p14:creationId xmlns:p14="http://schemas.microsoft.com/office/powerpoint/2010/main" val="2311650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4688"/>
            <a:ext cx="925252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dirty="0" smtClean="0"/>
              <a:t>Используемые </a:t>
            </a:r>
            <a:r>
              <a:rPr lang="ru-RU" sz="4400" dirty="0"/>
              <a:t>в </a:t>
            </a:r>
            <a:r>
              <a:rPr lang="ru-RU" sz="4400" dirty="0" smtClean="0"/>
              <a:t>МИ </a:t>
            </a:r>
            <a:r>
              <a:rPr lang="ru-RU" sz="4400" b="1" dirty="0"/>
              <a:t>методы </a:t>
            </a:r>
            <a:r>
              <a:rPr lang="ru-RU" sz="4400" b="1" dirty="0" err="1"/>
              <a:t>шкалирования</a:t>
            </a:r>
            <a:r>
              <a:rPr lang="ru-RU" sz="4400" dirty="0"/>
              <a:t> условно можно раз-</a:t>
            </a:r>
          </a:p>
          <a:p>
            <a:r>
              <a:rPr lang="ru-RU" sz="4400" dirty="0"/>
              <a:t>делить на сравнительные и </a:t>
            </a:r>
            <a:r>
              <a:rPr lang="ru-RU" sz="4400" dirty="0" err="1" smtClean="0"/>
              <a:t>несравнительньте</a:t>
            </a:r>
            <a:r>
              <a:rPr lang="ru-RU" sz="4400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237832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13" y="-19050"/>
            <a:ext cx="9020175" cy="689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13700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4688"/>
            <a:ext cx="925252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 smtClean="0"/>
              <a:t>Сравнительные </a:t>
            </a:r>
            <a:r>
              <a:rPr lang="ru-RU" sz="4400" b="1" dirty="0"/>
              <a:t>шкалы </a:t>
            </a:r>
            <a:r>
              <a:rPr lang="ru-RU" sz="4400" dirty="0" smtClean="0"/>
              <a:t>предполагают </a:t>
            </a:r>
            <a:r>
              <a:rPr lang="ru-RU" sz="4400" dirty="0"/>
              <a:t>прямое сравнение рассматриваемых объектов. </a:t>
            </a:r>
            <a:r>
              <a:rPr lang="ru-RU" sz="4400" u="sng" dirty="0" smtClean="0"/>
              <a:t>Данные</a:t>
            </a:r>
            <a:r>
              <a:rPr lang="ru-RU" sz="4400" dirty="0" smtClean="0"/>
              <a:t> </a:t>
            </a:r>
            <a:r>
              <a:rPr lang="ru-RU" sz="4400" dirty="0"/>
              <a:t>сравнительных шкал </a:t>
            </a:r>
            <a:r>
              <a:rPr lang="ru-RU" sz="4400" u="sng" dirty="0"/>
              <a:t>являются </a:t>
            </a:r>
            <a:r>
              <a:rPr lang="ru-RU" sz="4400" u="sng" dirty="0" smtClean="0"/>
              <a:t>относительными</a:t>
            </a:r>
            <a:r>
              <a:rPr lang="ru-RU" sz="4400" dirty="0" smtClean="0"/>
              <a:t> </a:t>
            </a:r>
            <a:r>
              <a:rPr lang="ru-RU" sz="4400" dirty="0"/>
              <a:t>и имеют свойства только порядковых и ранговых величин. Поэтому </a:t>
            </a:r>
            <a:r>
              <a:rPr lang="ru-RU" sz="4400" dirty="0" smtClean="0"/>
              <a:t>сравнительное </a:t>
            </a:r>
            <a:r>
              <a:rPr lang="ru-RU" sz="4400" dirty="0" err="1"/>
              <a:t>шкалирование</a:t>
            </a:r>
            <a:r>
              <a:rPr lang="ru-RU" sz="4400" dirty="0"/>
              <a:t> также называют </a:t>
            </a:r>
            <a:r>
              <a:rPr lang="ru-RU" sz="4400" dirty="0" err="1"/>
              <a:t>неметрическим</a:t>
            </a:r>
            <a:r>
              <a:rPr lang="ru-RU" sz="4400" dirty="0"/>
              <a:t>. </a:t>
            </a:r>
            <a:endParaRPr lang="ru-RU" sz="44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5023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4688"/>
            <a:ext cx="925252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 smtClean="0"/>
              <a:t>Достоинства</a:t>
            </a:r>
            <a:r>
              <a:rPr lang="ru-RU" sz="4400" dirty="0" smtClean="0"/>
              <a:t> сравнительного </a:t>
            </a:r>
            <a:r>
              <a:rPr lang="ru-RU" sz="4400" dirty="0" err="1" smtClean="0"/>
              <a:t>шкалирования</a:t>
            </a:r>
            <a:r>
              <a:rPr lang="ru-RU" sz="4400" dirty="0" smtClean="0"/>
              <a:t>: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ru-RU" sz="4400" dirty="0"/>
              <a:t>возможности распознавания незначительных различий между рассматриваемыми </a:t>
            </a:r>
            <a:r>
              <a:rPr lang="ru-RU" sz="4400" dirty="0" smtClean="0"/>
              <a:t>объектами, 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ru-RU" sz="4400" dirty="0" smtClean="0"/>
              <a:t>шкалы </a:t>
            </a:r>
            <a:r>
              <a:rPr lang="ru-RU" sz="4400" dirty="0"/>
              <a:t>легко воспринимать и </a:t>
            </a:r>
            <a:r>
              <a:rPr lang="ru-RU" sz="4400" dirty="0" smtClean="0"/>
              <a:t>применять, </a:t>
            </a:r>
          </a:p>
        </p:txBody>
      </p:sp>
    </p:spTree>
    <p:extLst>
      <p:ext uri="{BB962C8B-B14F-4D97-AF65-F5344CB8AC3E}">
        <p14:creationId xmlns:p14="http://schemas.microsoft.com/office/powerpoint/2010/main" val="4097659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4688"/>
            <a:ext cx="925252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buFont typeface="Arial" pitchFamily="34" charset="0"/>
              <a:buChar char="•"/>
            </a:pPr>
            <a:r>
              <a:rPr lang="ru-RU" sz="4400" dirty="0" smtClean="0"/>
              <a:t>сравнительно меньшее </a:t>
            </a:r>
            <a:r>
              <a:rPr lang="ru-RU" sz="4400" dirty="0"/>
              <a:t>количество используемых теоретических допущений, </a:t>
            </a:r>
            <a:endParaRPr lang="ru-RU" sz="4400" dirty="0" smtClean="0"/>
          </a:p>
          <a:p>
            <a:pPr marL="571500" indent="-571500">
              <a:buFont typeface="Arial" pitchFamily="34" charset="0"/>
              <a:buChar char="•"/>
            </a:pPr>
            <a:r>
              <a:rPr lang="ru-RU" sz="4400" dirty="0" smtClean="0"/>
              <a:t>устранение </a:t>
            </a:r>
            <a:r>
              <a:rPr lang="ru-RU" sz="4400" dirty="0"/>
              <a:t>влияния </a:t>
            </a:r>
            <a:r>
              <a:rPr lang="ru-RU" sz="4400" dirty="0" smtClean="0"/>
              <a:t>эффекта </a:t>
            </a:r>
            <a:r>
              <a:rPr lang="ru-RU" sz="4400" dirty="0"/>
              <a:t>переноса, когда из-за сильного предпочтения одного товара </a:t>
            </a:r>
            <a:r>
              <a:rPr lang="ru-RU" sz="4400" dirty="0" smtClean="0"/>
              <a:t>искажается </a:t>
            </a:r>
            <a:r>
              <a:rPr lang="ru-RU" sz="4400" dirty="0"/>
              <a:t>сравнительная оценка других. </a:t>
            </a:r>
            <a:endParaRPr lang="ru-RU" sz="4400" dirty="0" smtClean="0"/>
          </a:p>
        </p:txBody>
      </p:sp>
    </p:spTree>
    <p:extLst>
      <p:ext uri="{BB962C8B-B14F-4D97-AF65-F5344CB8AC3E}">
        <p14:creationId xmlns:p14="http://schemas.microsoft.com/office/powerpoint/2010/main" val="1760919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0102"/>
            <a:ext cx="91440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0" indent="-914400">
              <a:buAutoNum type="arabicPeriod"/>
            </a:pPr>
            <a:r>
              <a:rPr lang="ru-RU" sz="4800" b="1" dirty="0"/>
              <a:t>Основные типы </a:t>
            </a:r>
            <a:r>
              <a:rPr lang="ru-RU" sz="4800" b="1" dirty="0" smtClean="0"/>
              <a:t>шкал</a:t>
            </a:r>
          </a:p>
          <a:p>
            <a:pPr marL="914400" indent="-914400">
              <a:buAutoNum type="arabicPeriod"/>
            </a:pPr>
            <a:r>
              <a:rPr lang="ru-RU" sz="4800" b="1" dirty="0" smtClean="0"/>
              <a:t>Сопоставление методов </a:t>
            </a:r>
            <a:r>
              <a:rPr lang="ru-RU" sz="4800" b="1" dirty="0" err="1" smtClean="0"/>
              <a:t>шкалирования</a:t>
            </a:r>
            <a:endParaRPr lang="ru-RU" sz="4800" b="1" dirty="0" smtClean="0"/>
          </a:p>
          <a:p>
            <a:pPr marL="914400" indent="-914400">
              <a:buAutoNum type="arabicPeriod"/>
            </a:pPr>
            <a:r>
              <a:rPr lang="ru-RU" sz="4800" b="1" dirty="0" smtClean="0"/>
              <a:t>Методы </a:t>
            </a:r>
            <a:r>
              <a:rPr lang="ru-RU" sz="4800" b="1" dirty="0"/>
              <a:t>сравнительного </a:t>
            </a:r>
            <a:r>
              <a:rPr lang="ru-RU" sz="4800" b="1" dirty="0" err="1" smtClean="0"/>
              <a:t>шкалирования</a:t>
            </a:r>
            <a:endParaRPr lang="ru-RU" sz="4800" b="1" dirty="0" smtClean="0"/>
          </a:p>
          <a:p>
            <a:pPr marL="914400" indent="-914400">
              <a:buAutoNum type="arabicPeriod"/>
            </a:pPr>
            <a:r>
              <a:rPr lang="ru-RU" sz="4800" b="1" dirty="0" smtClean="0"/>
              <a:t>Методы </a:t>
            </a:r>
            <a:r>
              <a:rPr lang="ru-RU" sz="4800" b="1" dirty="0" err="1"/>
              <a:t>несравнительного</a:t>
            </a:r>
            <a:r>
              <a:rPr lang="ru-RU" sz="4800" b="1" dirty="0"/>
              <a:t> </a:t>
            </a:r>
            <a:r>
              <a:rPr lang="ru-RU" sz="4800" b="1" dirty="0" err="1"/>
              <a:t>шкалирования</a:t>
            </a:r>
            <a:endParaRPr lang="ru-RU" sz="4800" b="1" dirty="0" smtClean="0"/>
          </a:p>
          <a:p>
            <a:pPr marL="914400" indent="-914400">
              <a:buAutoNum type="arabicPeriod"/>
            </a:pP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4262186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4688"/>
            <a:ext cx="925252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 smtClean="0"/>
              <a:t>Недостатки</a:t>
            </a:r>
            <a:r>
              <a:rPr lang="ru-RU" sz="4400" dirty="0" smtClean="0"/>
              <a:t> сравнительного </a:t>
            </a:r>
            <a:r>
              <a:rPr lang="ru-RU" sz="4400" dirty="0" err="1" smtClean="0"/>
              <a:t>шкалирования</a:t>
            </a:r>
            <a:r>
              <a:rPr lang="ru-RU" sz="4400" dirty="0" smtClean="0"/>
              <a:t>: 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ru-RU" sz="4400" dirty="0" smtClean="0"/>
              <a:t>порядковая природа,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ru-RU" sz="4400" dirty="0" smtClean="0"/>
              <a:t>ограничение </a:t>
            </a:r>
            <a:r>
              <a:rPr lang="ru-RU" sz="4400" dirty="0"/>
              <a:t>анализа рамками определенного количества рассматриваемых </a:t>
            </a:r>
            <a:r>
              <a:rPr lang="ru-RU" sz="4400" dirty="0" smtClean="0"/>
              <a:t>объектов</a:t>
            </a:r>
            <a:r>
              <a:rPr lang="ru-RU" sz="4400" dirty="0"/>
              <a:t>.</a:t>
            </a:r>
            <a:endParaRPr lang="ru-RU" sz="44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3051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4688"/>
            <a:ext cx="925252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dirty="0"/>
              <a:t>При использовании </a:t>
            </a:r>
            <a:r>
              <a:rPr lang="ru-RU" sz="4400" b="1" dirty="0" err="1"/>
              <a:t>несравнительных</a:t>
            </a:r>
            <a:r>
              <a:rPr lang="ru-RU" sz="4400" b="1" dirty="0"/>
              <a:t> </a:t>
            </a:r>
            <a:r>
              <a:rPr lang="ru-RU" sz="4400" b="1" dirty="0" smtClean="0"/>
              <a:t>шкал</a:t>
            </a:r>
            <a:r>
              <a:rPr lang="ru-RU" sz="4400" dirty="0" smtClean="0"/>
              <a:t>, </a:t>
            </a:r>
            <a:r>
              <a:rPr lang="ru-RU" sz="4400" dirty="0"/>
              <a:t>также называемых </a:t>
            </a:r>
            <a:r>
              <a:rPr lang="ru-RU" sz="4400" dirty="0" err="1" smtClean="0"/>
              <a:t>монадическими</a:t>
            </a:r>
            <a:r>
              <a:rPr lang="ru-RU" sz="4400" dirty="0" smtClean="0"/>
              <a:t> </a:t>
            </a:r>
            <a:r>
              <a:rPr lang="ru-RU" sz="4400" dirty="0"/>
              <a:t>или метрическими, каждый объект исходной рассматриваемой </a:t>
            </a:r>
            <a:r>
              <a:rPr lang="ru-RU" sz="4400" dirty="0" smtClean="0"/>
              <a:t>совокупности оценивается </a:t>
            </a:r>
            <a:r>
              <a:rPr lang="ru-RU" sz="4400" dirty="0"/>
              <a:t>независимо от других. Полученные данные считаются интервально или </a:t>
            </a:r>
            <a:r>
              <a:rPr lang="ru-RU" sz="4400" dirty="0" err="1" smtClean="0"/>
              <a:t>рейтингово</a:t>
            </a:r>
            <a:r>
              <a:rPr lang="ru-RU" sz="4400" dirty="0" smtClean="0"/>
              <a:t> </a:t>
            </a:r>
            <a:r>
              <a:rPr lang="ru-RU" sz="4400" dirty="0" err="1" smtClean="0"/>
              <a:t>отшкалированными</a:t>
            </a:r>
            <a:r>
              <a:rPr lang="ru-RU" sz="4400" dirty="0" smtClean="0"/>
              <a:t>.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3360275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4688"/>
            <a:ext cx="925252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dirty="0" smtClean="0">
                <a:solidFill>
                  <a:srgbClr val="0070C0"/>
                </a:solidFill>
              </a:rPr>
              <a:t>ПРИМЕР, оценить </a:t>
            </a:r>
            <a:r>
              <a:rPr lang="ru-RU" sz="4400" dirty="0" err="1" smtClean="0">
                <a:solidFill>
                  <a:srgbClr val="0070C0"/>
                </a:solidFill>
              </a:rPr>
              <a:t>Pepsi</a:t>
            </a:r>
            <a:r>
              <a:rPr lang="ru-RU" sz="4400" dirty="0" smtClean="0">
                <a:solidFill>
                  <a:srgbClr val="0070C0"/>
                </a:solidFill>
              </a:rPr>
              <a:t> и затем </a:t>
            </a:r>
            <a:r>
              <a:rPr lang="ru-RU" sz="4400" dirty="0" err="1" smtClean="0">
                <a:solidFill>
                  <a:srgbClr val="0070C0"/>
                </a:solidFill>
              </a:rPr>
              <a:t>Coke-Cola</a:t>
            </a:r>
            <a:r>
              <a:rPr lang="ru-RU" sz="4400" dirty="0" smtClean="0">
                <a:solidFill>
                  <a:srgbClr val="0070C0"/>
                </a:solidFill>
              </a:rPr>
              <a:t> по </a:t>
            </a:r>
            <a:r>
              <a:rPr lang="ru-RU" sz="4400" dirty="0">
                <a:solidFill>
                  <a:srgbClr val="0070C0"/>
                </a:solidFill>
              </a:rPr>
              <a:t>шкале предпочтений от 1 до </a:t>
            </a:r>
            <a:r>
              <a:rPr lang="ru-RU" sz="4400" dirty="0" smtClean="0">
                <a:solidFill>
                  <a:srgbClr val="0070C0"/>
                </a:solidFill>
              </a:rPr>
              <a:t>6 </a:t>
            </a:r>
          </a:p>
          <a:p>
            <a:r>
              <a:rPr lang="ru-RU" sz="4400" dirty="0" smtClean="0">
                <a:solidFill>
                  <a:srgbClr val="0070C0"/>
                </a:solidFill>
              </a:rPr>
              <a:t>(</a:t>
            </a:r>
            <a:r>
              <a:rPr lang="ru-RU" sz="4400" dirty="0">
                <a:solidFill>
                  <a:srgbClr val="0070C0"/>
                </a:solidFill>
              </a:rPr>
              <a:t>1 — абсолютно не нравится, </a:t>
            </a:r>
            <a:endParaRPr lang="ru-RU" sz="4400" dirty="0" smtClean="0">
              <a:solidFill>
                <a:srgbClr val="0070C0"/>
              </a:solidFill>
            </a:endParaRPr>
          </a:p>
          <a:p>
            <a:r>
              <a:rPr lang="ru-RU" sz="4400" dirty="0" smtClean="0">
                <a:solidFill>
                  <a:srgbClr val="0070C0"/>
                </a:solidFill>
              </a:rPr>
              <a:t>6 </a:t>
            </a:r>
            <a:r>
              <a:rPr lang="ru-RU" sz="4400" dirty="0">
                <a:solidFill>
                  <a:srgbClr val="0070C0"/>
                </a:solidFill>
              </a:rPr>
              <a:t>— очень нравится</a:t>
            </a:r>
            <a:r>
              <a:rPr lang="ru-RU" sz="4400" dirty="0" smtClean="0">
                <a:solidFill>
                  <a:srgbClr val="0070C0"/>
                </a:solidFill>
              </a:rPr>
              <a:t>).</a:t>
            </a:r>
          </a:p>
          <a:p>
            <a:r>
              <a:rPr lang="ru-RU" sz="4400" dirty="0" smtClean="0"/>
              <a:t>В МИ чаще </a:t>
            </a:r>
            <a:r>
              <a:rPr lang="ru-RU" sz="4400" dirty="0"/>
              <a:t>всего используется </a:t>
            </a:r>
            <a:r>
              <a:rPr lang="ru-RU" sz="4400" dirty="0" err="1"/>
              <a:t>несравнительное</a:t>
            </a:r>
            <a:r>
              <a:rPr lang="ru-RU" sz="4400" dirty="0"/>
              <a:t> </a:t>
            </a:r>
            <a:r>
              <a:rPr lang="ru-RU" sz="4400" dirty="0" err="1"/>
              <a:t>шкалирование</a:t>
            </a:r>
            <a:r>
              <a:rPr lang="ru-RU" sz="4400" dirty="0"/>
              <a:t>.</a:t>
            </a:r>
            <a:endParaRPr lang="ru-RU" sz="44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1752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4688"/>
            <a:ext cx="9252520" cy="2954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6600" b="1" dirty="0" smtClean="0"/>
          </a:p>
          <a:p>
            <a:r>
              <a:rPr lang="ru-RU" sz="6000" b="1" dirty="0" smtClean="0"/>
              <a:t>3. Методы </a:t>
            </a:r>
            <a:r>
              <a:rPr lang="ru-RU" sz="6000" b="1" dirty="0"/>
              <a:t>сравнительного </a:t>
            </a:r>
            <a:r>
              <a:rPr lang="ru-RU" sz="6000" b="1" dirty="0" err="1"/>
              <a:t>шкалирования</a:t>
            </a:r>
            <a:endParaRPr lang="ru-RU" sz="6000" b="1" dirty="0"/>
          </a:p>
        </p:txBody>
      </p:sp>
    </p:spTree>
    <p:extLst>
      <p:ext uri="{BB962C8B-B14F-4D97-AF65-F5344CB8AC3E}">
        <p14:creationId xmlns:p14="http://schemas.microsoft.com/office/powerpoint/2010/main" val="29827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4688"/>
            <a:ext cx="925252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 smtClean="0"/>
              <a:t>Методы сравнительного </a:t>
            </a:r>
            <a:r>
              <a:rPr lang="ru-RU" sz="4400" b="1" dirty="0" err="1" smtClean="0"/>
              <a:t>шкалирования</a:t>
            </a:r>
            <a:r>
              <a:rPr lang="ru-RU" sz="4400" dirty="0" smtClean="0"/>
              <a:t>: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ru-RU" sz="4400" dirty="0" smtClean="0"/>
              <a:t>попарное сравнение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ru-RU" sz="4400" dirty="0" smtClean="0"/>
              <a:t>упорядоченное </a:t>
            </a:r>
            <a:r>
              <a:rPr lang="ru-RU" sz="4400" dirty="0" err="1" smtClean="0"/>
              <a:t>шкалирование</a:t>
            </a:r>
            <a:endParaRPr lang="ru-RU" sz="4400" dirty="0" smtClean="0"/>
          </a:p>
          <a:p>
            <a:pPr marL="571500" indent="-571500">
              <a:buFont typeface="Arial" pitchFamily="34" charset="0"/>
              <a:buChar char="•"/>
            </a:pPr>
            <a:r>
              <a:rPr lang="ru-RU" sz="4400" dirty="0" err="1" smtClean="0"/>
              <a:t>шкалирование</a:t>
            </a:r>
            <a:r>
              <a:rPr lang="ru-RU" sz="4400" dirty="0" smtClean="0"/>
              <a:t> </a:t>
            </a:r>
            <a:r>
              <a:rPr lang="ru-RU" sz="4400" dirty="0"/>
              <a:t>с постоянной </a:t>
            </a:r>
            <a:r>
              <a:rPr lang="ru-RU" sz="4400" dirty="0" smtClean="0"/>
              <a:t>суммой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en-US" sz="4400" dirty="0"/>
              <a:t>Q-</a:t>
            </a:r>
            <a:r>
              <a:rPr lang="ru-RU" sz="4400" dirty="0"/>
              <a:t>сортировка и </a:t>
            </a:r>
            <a:r>
              <a:rPr lang="ru-RU" sz="4400" dirty="0" err="1" smtClean="0"/>
              <a:t>др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2782901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4688"/>
            <a:ext cx="925252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 err="1"/>
              <a:t>Шкалирование</a:t>
            </a:r>
            <a:r>
              <a:rPr lang="ru-RU" sz="4400" b="1" dirty="0"/>
              <a:t> методом попарного сравнения</a:t>
            </a:r>
            <a:r>
              <a:rPr lang="ru-RU" sz="4400" b="1" dirty="0" smtClean="0"/>
              <a:t> </a:t>
            </a:r>
            <a:r>
              <a:rPr lang="ru-RU" sz="4400" dirty="0" smtClean="0"/>
              <a:t>- респондент оценивает два объекта при выборе </a:t>
            </a:r>
            <a:r>
              <a:rPr lang="ru-RU" sz="4400" dirty="0"/>
              <a:t>по </a:t>
            </a:r>
            <a:r>
              <a:rPr lang="ru-RU" sz="4400" dirty="0" smtClean="0"/>
              <a:t>определенному </a:t>
            </a:r>
            <a:r>
              <a:rPr lang="ru-RU" sz="4400" dirty="0"/>
              <a:t>критерию. </a:t>
            </a:r>
            <a:r>
              <a:rPr lang="ru-RU" sz="4400" dirty="0" smtClean="0"/>
              <a:t>Получаемые данные - </a:t>
            </a:r>
            <a:r>
              <a:rPr lang="ru-RU" sz="4400" dirty="0"/>
              <a:t>порядковые</a:t>
            </a:r>
            <a:r>
              <a:rPr lang="ru-RU" sz="4400" dirty="0" smtClean="0"/>
              <a:t>. </a:t>
            </a:r>
            <a:r>
              <a:rPr lang="ru-RU" sz="4400" dirty="0"/>
              <a:t>Шкалы попарного сравнения часто используются</a:t>
            </a:r>
            <a:r>
              <a:rPr lang="ru-RU" sz="4400" dirty="0" smtClean="0"/>
              <a:t>, когда рассматриваемые </a:t>
            </a:r>
            <a:r>
              <a:rPr lang="ru-RU" sz="4400" dirty="0"/>
              <a:t>объекты являются физическими продуктами.</a:t>
            </a:r>
          </a:p>
        </p:txBody>
      </p:sp>
    </p:spTree>
    <p:extLst>
      <p:ext uri="{BB962C8B-B14F-4D97-AF65-F5344CB8AC3E}">
        <p14:creationId xmlns:p14="http://schemas.microsoft.com/office/powerpoint/2010/main" val="3516582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4688"/>
            <a:ext cx="925252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dirty="0" smtClean="0">
                <a:solidFill>
                  <a:srgbClr val="0070C0"/>
                </a:solidFill>
              </a:rPr>
              <a:t>ПРИМЕР: Десять </a:t>
            </a:r>
            <a:r>
              <a:rPr lang="ru-RU" sz="4400" dirty="0">
                <a:solidFill>
                  <a:srgbClr val="0070C0"/>
                </a:solidFill>
              </a:rPr>
              <a:t>различных парных </a:t>
            </a:r>
            <a:r>
              <a:rPr lang="ru-RU" sz="4400" dirty="0" err="1">
                <a:solidFill>
                  <a:srgbClr val="0070C0"/>
                </a:solidFill>
              </a:rPr>
              <a:t>комбинацей</a:t>
            </a:r>
            <a:r>
              <a:rPr lang="ru-RU" sz="4400" dirty="0">
                <a:solidFill>
                  <a:srgbClr val="0070C0"/>
                </a:solidFill>
              </a:rPr>
              <a:t> шампуней. Из каждой </a:t>
            </a:r>
            <a:r>
              <a:rPr lang="ru-RU" sz="4400" dirty="0" smtClean="0">
                <a:solidFill>
                  <a:srgbClr val="0070C0"/>
                </a:solidFill>
              </a:rPr>
              <a:t>пары выбирается одна марка</a:t>
            </a:r>
            <a:endParaRPr lang="ru-RU" sz="4400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4990915"/>
              </p:ext>
            </p:extLst>
          </p:nvPr>
        </p:nvGraphicFramePr>
        <p:xfrm>
          <a:off x="0" y="2564904"/>
          <a:ext cx="9081876" cy="34971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3646"/>
                <a:gridCol w="1513646"/>
                <a:gridCol w="1513646"/>
                <a:gridCol w="1513646"/>
                <a:gridCol w="1513646"/>
                <a:gridCol w="1513646"/>
              </a:tblGrid>
              <a:tr h="689219">
                <a:tc>
                  <a:txBody>
                    <a:bodyPr/>
                    <a:lstStyle/>
                    <a:p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Марка</a:t>
                      </a:r>
                      <a:r>
                        <a:rPr lang="ru-RU" sz="2000" baseline="0" dirty="0" smtClean="0"/>
                        <a:t> А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Марка</a:t>
                      </a:r>
                      <a:r>
                        <a:rPr lang="ru-RU" sz="2000" baseline="0" dirty="0" smtClean="0"/>
                        <a:t> Б</a:t>
                      </a:r>
                      <a:endParaRPr lang="ru-RU" sz="2000" dirty="0" smtClean="0"/>
                    </a:p>
                    <a:p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Марка</a:t>
                      </a:r>
                      <a:r>
                        <a:rPr lang="ru-RU" sz="2000" baseline="0" dirty="0" smtClean="0"/>
                        <a:t> В</a:t>
                      </a:r>
                      <a:endParaRPr lang="ru-RU" sz="2000" dirty="0" smtClean="0"/>
                    </a:p>
                    <a:p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Марка</a:t>
                      </a:r>
                      <a:r>
                        <a:rPr lang="ru-RU" sz="2000" baseline="0" dirty="0" smtClean="0"/>
                        <a:t> Г</a:t>
                      </a:r>
                      <a:endParaRPr lang="ru-RU" sz="2000" dirty="0" smtClean="0"/>
                    </a:p>
                    <a:p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Марка</a:t>
                      </a:r>
                      <a:r>
                        <a:rPr lang="ru-RU" sz="2000" baseline="0" dirty="0" smtClean="0"/>
                        <a:t> Д</a:t>
                      </a:r>
                      <a:endParaRPr lang="ru-RU" sz="2000" dirty="0" smtClean="0"/>
                    </a:p>
                    <a:p>
                      <a:endParaRPr lang="ru-RU" sz="2000" dirty="0"/>
                    </a:p>
                  </a:txBody>
                  <a:tcPr/>
                </a:tc>
              </a:tr>
              <a:tr h="45108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Марка</a:t>
                      </a:r>
                      <a:r>
                        <a:rPr lang="ru-RU" sz="2000" baseline="0" dirty="0" smtClean="0"/>
                        <a:t> А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0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0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1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0</a:t>
                      </a:r>
                      <a:endParaRPr lang="ru-RU" sz="2000" dirty="0"/>
                    </a:p>
                  </a:txBody>
                  <a:tcPr/>
                </a:tc>
              </a:tr>
              <a:tr h="3261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Марка</a:t>
                      </a:r>
                      <a:r>
                        <a:rPr lang="ru-RU" sz="2000" baseline="0" dirty="0" smtClean="0"/>
                        <a:t> Б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1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0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1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0</a:t>
                      </a:r>
                      <a:endParaRPr lang="ru-RU" sz="2000" dirty="0"/>
                    </a:p>
                  </a:txBody>
                  <a:tcPr/>
                </a:tc>
              </a:tr>
              <a:tr h="39584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Марка</a:t>
                      </a:r>
                      <a:r>
                        <a:rPr lang="ru-RU" sz="2000" baseline="0" dirty="0" smtClean="0"/>
                        <a:t> В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1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1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1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1</a:t>
                      </a:r>
                      <a:endParaRPr lang="ru-RU" sz="2000" dirty="0"/>
                    </a:p>
                  </a:txBody>
                  <a:tcPr/>
                </a:tc>
              </a:tr>
              <a:tr h="35964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Марка</a:t>
                      </a:r>
                      <a:r>
                        <a:rPr lang="ru-RU" sz="2000" baseline="0" dirty="0" smtClean="0"/>
                        <a:t> Г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0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0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0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0</a:t>
                      </a:r>
                      <a:endParaRPr lang="ru-RU" sz="2000" dirty="0"/>
                    </a:p>
                  </a:txBody>
                  <a:tcPr/>
                </a:tc>
              </a:tr>
              <a:tr h="4552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Марка</a:t>
                      </a:r>
                      <a:r>
                        <a:rPr lang="ru-RU" sz="2000" baseline="0" dirty="0" smtClean="0"/>
                        <a:t> Д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1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1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0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1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/>
                </a:tc>
              </a:tr>
              <a:tr h="689219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Предпочтение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3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2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0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4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1</a:t>
                      </a:r>
                      <a:endParaRPr lang="ru-RU" sz="2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1568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4688"/>
            <a:ext cx="925252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dirty="0" smtClean="0"/>
              <a:t>Если количество видов равно </a:t>
            </a:r>
            <a:r>
              <a:rPr lang="ru-RU" sz="4400" dirty="0"/>
              <a:t>n, </a:t>
            </a:r>
            <a:endParaRPr lang="ru-RU" sz="4400" dirty="0" smtClean="0"/>
          </a:p>
          <a:p>
            <a:r>
              <a:rPr lang="ru-RU" sz="4400" dirty="0" smtClean="0"/>
              <a:t>то количество </a:t>
            </a:r>
            <a:r>
              <a:rPr lang="ru-RU" sz="4400" dirty="0"/>
              <a:t>парных сравнений</a:t>
            </a:r>
          </a:p>
          <a:p>
            <a:r>
              <a:rPr lang="ru-RU" sz="4400" dirty="0" smtClean="0"/>
              <a:t>равно [n(n </a:t>
            </a:r>
            <a:r>
              <a:rPr lang="ru-RU" sz="4400" dirty="0"/>
              <a:t>—1 )/2</a:t>
            </a:r>
            <a:r>
              <a:rPr lang="ru-RU" sz="4400" dirty="0" smtClean="0"/>
              <a:t>], и включает </a:t>
            </a:r>
            <a:r>
              <a:rPr lang="ru-RU" sz="4400" dirty="0"/>
              <a:t>все возможные пары </a:t>
            </a:r>
            <a:r>
              <a:rPr lang="ru-RU" sz="4400" dirty="0" smtClean="0"/>
              <a:t>объектов. </a:t>
            </a:r>
            <a:r>
              <a:rPr lang="ru-RU" sz="4400" dirty="0" err="1"/>
              <a:t>Шкалирование</a:t>
            </a:r>
            <a:r>
              <a:rPr lang="ru-RU" sz="4400" dirty="0"/>
              <a:t> методом попарного сравнения полезно, когда </a:t>
            </a:r>
            <a:r>
              <a:rPr lang="ru-RU" sz="4400" u="sng" dirty="0"/>
              <a:t>количество торговых </a:t>
            </a:r>
            <a:r>
              <a:rPr lang="ru-RU" sz="4400" u="sng" dirty="0" smtClean="0"/>
              <a:t>марок ограничено</a:t>
            </a:r>
            <a:r>
              <a:rPr lang="ru-RU" sz="4400" dirty="0"/>
              <a:t>, поскольку </a:t>
            </a:r>
            <a:r>
              <a:rPr lang="ru-RU" sz="4400" dirty="0" smtClean="0"/>
              <a:t>требует </a:t>
            </a:r>
            <a:r>
              <a:rPr lang="ru-RU" sz="4400" dirty="0"/>
              <a:t>прямого сравнения и очевидного выбора. </a:t>
            </a:r>
          </a:p>
        </p:txBody>
      </p:sp>
    </p:spTree>
    <p:extLst>
      <p:ext uri="{BB962C8B-B14F-4D97-AF65-F5344CB8AC3E}">
        <p14:creationId xmlns:p14="http://schemas.microsoft.com/office/powerpoint/2010/main" val="193375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4688"/>
            <a:ext cx="9252520" cy="55769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ru-RU" sz="4400" b="1" dirty="0"/>
              <a:t>Транзитивность предпочтений </a:t>
            </a:r>
            <a:r>
              <a:rPr lang="ru-RU" sz="4400" b="1" dirty="0" smtClean="0"/>
              <a:t>-</a:t>
            </a:r>
            <a:r>
              <a:rPr lang="ru-RU" sz="4400" dirty="0" smtClean="0"/>
              <a:t>допущение</a:t>
            </a:r>
            <a:r>
              <a:rPr lang="ru-RU" sz="4400" dirty="0"/>
              <a:t>, сделанное для преобразования данных парного сравнения в упорядоченные</a:t>
            </a:r>
          </a:p>
          <a:p>
            <a:pPr>
              <a:lnSpc>
                <a:spcPct val="90000"/>
              </a:lnSpc>
            </a:pPr>
            <a:r>
              <a:rPr lang="ru-RU" sz="4400" dirty="0"/>
              <a:t>данные. </a:t>
            </a:r>
            <a:r>
              <a:rPr lang="ru-RU" sz="4400" dirty="0" smtClean="0"/>
              <a:t>Если </a:t>
            </a:r>
            <a:r>
              <a:rPr lang="ru-RU" sz="4400" dirty="0"/>
              <a:t>торговой марке А отдается предпочтение перед</a:t>
            </a:r>
          </a:p>
          <a:p>
            <a:pPr>
              <a:lnSpc>
                <a:spcPct val="90000"/>
              </a:lnSpc>
            </a:pPr>
            <a:r>
              <a:rPr lang="ru-RU" sz="4400" dirty="0"/>
              <a:t>В, а </a:t>
            </a:r>
            <a:r>
              <a:rPr lang="ru-RU" sz="4400" dirty="0" smtClean="0"/>
              <a:t>марке </a:t>
            </a:r>
            <a:r>
              <a:rPr lang="ru-RU" sz="4400" dirty="0"/>
              <a:t>В отдается предпочтение перед С, то </a:t>
            </a:r>
            <a:r>
              <a:rPr lang="ru-RU" sz="4400" dirty="0" smtClean="0"/>
              <a:t>марке </a:t>
            </a:r>
            <a:r>
              <a:rPr lang="ru-RU" sz="4400" dirty="0"/>
              <a:t>А будет </a:t>
            </a:r>
            <a:r>
              <a:rPr lang="ru-RU" sz="4400" dirty="0" smtClean="0"/>
              <a:t>отдано предпочтение </a:t>
            </a:r>
            <a:r>
              <a:rPr lang="ru-RU" sz="4400" dirty="0"/>
              <a:t>перед </a:t>
            </a:r>
            <a:r>
              <a:rPr lang="ru-RU" sz="4400" dirty="0" smtClean="0"/>
              <a:t>маркой </a:t>
            </a:r>
            <a:r>
              <a:rPr lang="ru-RU" sz="4400" dirty="0"/>
              <a:t>С.</a:t>
            </a:r>
          </a:p>
        </p:txBody>
      </p:sp>
    </p:spTree>
    <p:extLst>
      <p:ext uri="{BB962C8B-B14F-4D97-AF65-F5344CB8AC3E}">
        <p14:creationId xmlns:p14="http://schemas.microsoft.com/office/powerpoint/2010/main" val="1386848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4688"/>
            <a:ext cx="9252520" cy="55769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ru-RU" sz="4400" b="1" dirty="0" smtClean="0"/>
              <a:t>Упорядоченное </a:t>
            </a:r>
            <a:r>
              <a:rPr lang="ru-RU" sz="4400" b="1" dirty="0" err="1" smtClean="0"/>
              <a:t>шкалирование</a:t>
            </a:r>
            <a:r>
              <a:rPr lang="ru-RU" sz="4400" b="1" dirty="0" smtClean="0"/>
              <a:t> </a:t>
            </a:r>
            <a:r>
              <a:rPr lang="ru-RU" sz="4400" dirty="0" smtClean="0"/>
              <a:t>- респондентам </a:t>
            </a:r>
            <a:r>
              <a:rPr lang="ru-RU" sz="4400" dirty="0"/>
              <a:t>предлагается одновременно несколько объектов для ранжирования по некоторому</a:t>
            </a:r>
          </a:p>
          <a:p>
            <a:pPr>
              <a:lnSpc>
                <a:spcPct val="90000"/>
              </a:lnSpc>
            </a:pPr>
            <a:r>
              <a:rPr lang="ru-RU" sz="4400" dirty="0"/>
              <a:t>критерию. </a:t>
            </a:r>
            <a:r>
              <a:rPr lang="ru-RU" sz="4400" dirty="0" smtClean="0"/>
              <a:t>Ранги </a:t>
            </a:r>
            <a:r>
              <a:rPr lang="ru-RU" sz="4400" dirty="0"/>
              <a:t>обычно получаются присвоением </a:t>
            </a:r>
            <a:r>
              <a:rPr lang="ru-RU" sz="4400" dirty="0" smtClean="0"/>
              <a:t>оценки </a:t>
            </a:r>
            <a:r>
              <a:rPr lang="ru-RU" sz="4400" dirty="0"/>
              <a:t>1 — </a:t>
            </a:r>
            <a:r>
              <a:rPr lang="ru-RU" sz="4400" dirty="0" smtClean="0"/>
              <a:t>самая предпочтительный товар (марка); </a:t>
            </a:r>
          </a:p>
          <a:p>
            <a:pPr>
              <a:lnSpc>
                <a:spcPct val="90000"/>
              </a:lnSpc>
            </a:pPr>
            <a:r>
              <a:rPr lang="ru-RU" sz="4400" dirty="0" smtClean="0"/>
              <a:t>2 </a:t>
            </a:r>
            <a:r>
              <a:rPr lang="ru-RU" sz="4400" dirty="0"/>
              <a:t>— </a:t>
            </a:r>
            <a:r>
              <a:rPr lang="ru-RU" sz="4400" dirty="0" smtClean="0"/>
              <a:t>второе место, </a:t>
            </a:r>
            <a:r>
              <a:rPr lang="ru-RU" sz="4400" dirty="0"/>
              <a:t>и т.д</a:t>
            </a:r>
            <a:r>
              <a:rPr lang="ru-RU" sz="4400" dirty="0" smtClean="0"/>
              <a:t>. </a:t>
            </a:r>
          </a:p>
          <a:p>
            <a:pPr>
              <a:lnSpc>
                <a:spcPct val="90000"/>
              </a:lnSpc>
            </a:pPr>
            <a:r>
              <a:rPr lang="ru-RU" sz="4400" dirty="0" smtClean="0">
                <a:solidFill>
                  <a:srgbClr val="0070C0"/>
                </a:solidFill>
              </a:rPr>
              <a:t>ПРИМЕР: Ответы респондента №01</a:t>
            </a:r>
            <a:endParaRPr lang="ru-RU" sz="4400" dirty="0">
              <a:solidFill>
                <a:srgbClr val="0070C0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8671047"/>
              </p:ext>
            </p:extLst>
          </p:nvPr>
        </p:nvGraphicFramePr>
        <p:xfrm>
          <a:off x="107504" y="5572221"/>
          <a:ext cx="8784978" cy="10971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4163"/>
                <a:gridCol w="1464163"/>
                <a:gridCol w="1464163"/>
                <a:gridCol w="1464163"/>
                <a:gridCol w="1464163"/>
                <a:gridCol w="1464163"/>
              </a:tblGrid>
              <a:tr h="548569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МАРКА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А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Б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В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Г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Д</a:t>
                      </a:r>
                      <a:endParaRPr lang="ru-RU" sz="2800" dirty="0"/>
                    </a:p>
                  </a:txBody>
                  <a:tcPr/>
                </a:tc>
              </a:tr>
              <a:tr h="548569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РАНГ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3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1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5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4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2</a:t>
                      </a:r>
                      <a:endParaRPr lang="ru-RU" sz="28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434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99374" y="2204864"/>
            <a:ext cx="8424936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0" indent="-914400">
              <a:buAutoNum type="arabicPeriod"/>
            </a:pPr>
            <a:r>
              <a:rPr lang="ru-RU" sz="6600" b="1" dirty="0"/>
              <a:t>Основные типы </a:t>
            </a:r>
            <a:r>
              <a:rPr lang="ru-RU" sz="6600" b="1" dirty="0" smtClean="0"/>
              <a:t>шкал</a:t>
            </a:r>
            <a:endParaRPr lang="ru-RU" sz="6600" dirty="0"/>
          </a:p>
        </p:txBody>
      </p:sp>
    </p:spTree>
    <p:extLst>
      <p:ext uri="{BB962C8B-B14F-4D97-AF65-F5344CB8AC3E}">
        <p14:creationId xmlns:p14="http://schemas.microsoft.com/office/powerpoint/2010/main" val="666073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4688"/>
            <a:ext cx="925252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 smtClean="0"/>
              <a:t>Упорядоченное </a:t>
            </a:r>
            <a:r>
              <a:rPr lang="ru-RU" sz="4400" b="1" dirty="0" err="1" smtClean="0"/>
              <a:t>шкалирование</a:t>
            </a:r>
            <a:r>
              <a:rPr lang="ru-RU" sz="4400" b="1" dirty="0" smtClean="0"/>
              <a:t> </a:t>
            </a:r>
            <a:r>
              <a:rPr lang="ru-RU" sz="4400" dirty="0" smtClean="0"/>
              <a:t> является сравнительным методом </a:t>
            </a:r>
            <a:r>
              <a:rPr lang="ru-RU" sz="4400" dirty="0"/>
              <a:t>по </a:t>
            </a:r>
            <a:r>
              <a:rPr lang="ru-RU" sz="4400" dirty="0" smtClean="0"/>
              <a:t>и</a:t>
            </a:r>
            <a:r>
              <a:rPr lang="ru-RU" sz="4400" dirty="0"/>
              <a:t>, возможно, респонденту не нравится торговая марка, которую он поместил на </a:t>
            </a:r>
            <a:r>
              <a:rPr lang="ru-RU" sz="4400" dirty="0" smtClean="0"/>
              <a:t>первое место. Упорядоченное </a:t>
            </a:r>
            <a:r>
              <a:rPr lang="ru-RU" sz="4400" dirty="0" err="1"/>
              <a:t>шкалирование</a:t>
            </a:r>
            <a:r>
              <a:rPr lang="ru-RU" sz="4400" dirty="0"/>
              <a:t> также дает порядковые данные.</a:t>
            </a:r>
          </a:p>
        </p:txBody>
      </p:sp>
    </p:spTree>
    <p:extLst>
      <p:ext uri="{BB962C8B-B14F-4D97-AF65-F5344CB8AC3E}">
        <p14:creationId xmlns:p14="http://schemas.microsoft.com/office/powerpoint/2010/main" val="782526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4688"/>
            <a:ext cx="925252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ru-RU" sz="4400" b="1" dirty="0"/>
              <a:t>Упорядоченное </a:t>
            </a:r>
            <a:r>
              <a:rPr lang="ru-RU" sz="4400" b="1" dirty="0" err="1"/>
              <a:t>шкалирование</a:t>
            </a:r>
            <a:r>
              <a:rPr lang="ru-RU" sz="4400" b="1" dirty="0"/>
              <a:t> </a:t>
            </a:r>
            <a:r>
              <a:rPr lang="ru-RU" sz="4400" dirty="0" smtClean="0"/>
              <a:t>используется </a:t>
            </a:r>
            <a:r>
              <a:rPr lang="ru-RU" sz="4400" dirty="0"/>
              <a:t>для </a:t>
            </a:r>
            <a:r>
              <a:rPr lang="ru-RU" sz="4400" u="sng" dirty="0"/>
              <a:t>измерения предпочтений </a:t>
            </a:r>
            <a:r>
              <a:rPr lang="ru-RU" sz="4400" u="sng" dirty="0" smtClean="0"/>
              <a:t>торговых </a:t>
            </a:r>
            <a:r>
              <a:rPr lang="ru-RU" sz="4400" u="sng" dirty="0"/>
              <a:t>марок и их атрибутов</a:t>
            </a:r>
            <a:r>
              <a:rPr lang="ru-RU" sz="4400" dirty="0"/>
              <a:t>. Упорядоченные данные от респондентов часто получаются с </a:t>
            </a:r>
            <a:r>
              <a:rPr lang="ru-RU" sz="4400" dirty="0" smtClean="0"/>
              <a:t>помощью </a:t>
            </a:r>
            <a:r>
              <a:rPr lang="ru-RU" sz="4400" dirty="0"/>
              <a:t>сравнительного </a:t>
            </a:r>
            <a:r>
              <a:rPr lang="ru-RU" sz="4400" dirty="0" smtClean="0"/>
              <a:t>анализа. По </a:t>
            </a:r>
            <a:r>
              <a:rPr lang="ru-RU" sz="4400" dirty="0"/>
              <a:t>сравнению с попарным сравнением этот вид </a:t>
            </a:r>
            <a:r>
              <a:rPr lang="ru-RU" sz="4400" dirty="0" err="1"/>
              <a:t>шкалирования</a:t>
            </a:r>
            <a:r>
              <a:rPr lang="ru-RU" sz="4400" dirty="0"/>
              <a:t> точнее </a:t>
            </a:r>
            <a:r>
              <a:rPr lang="ru-RU" sz="4400" dirty="0" smtClean="0"/>
              <a:t>отображает покупательскую </a:t>
            </a:r>
            <a:r>
              <a:rPr lang="ru-RU" sz="4400" dirty="0"/>
              <a:t>среду.</a:t>
            </a:r>
          </a:p>
        </p:txBody>
      </p:sp>
    </p:spTree>
    <p:extLst>
      <p:ext uri="{BB962C8B-B14F-4D97-AF65-F5344CB8AC3E}">
        <p14:creationId xmlns:p14="http://schemas.microsoft.com/office/powerpoint/2010/main" val="2963461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4688"/>
            <a:ext cx="925252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 err="1"/>
              <a:t>Шкалирование</a:t>
            </a:r>
            <a:r>
              <a:rPr lang="ru-RU" sz="4400" b="1" dirty="0"/>
              <a:t> с постоянной суммой </a:t>
            </a:r>
            <a:r>
              <a:rPr lang="ru-RU" sz="4400" b="1" dirty="0" smtClean="0"/>
              <a:t>- </a:t>
            </a:r>
            <a:r>
              <a:rPr lang="ru-RU" sz="4400" dirty="0" smtClean="0"/>
              <a:t>метод </a:t>
            </a:r>
            <a:r>
              <a:rPr lang="ru-RU" sz="4400" dirty="0" err="1" smtClean="0"/>
              <a:t>шкалирования</a:t>
            </a:r>
            <a:r>
              <a:rPr lang="ru-RU" sz="4400" dirty="0"/>
              <a:t>, при котором респондентов просят распределить </a:t>
            </a:r>
            <a:r>
              <a:rPr lang="ru-RU" sz="4400" dirty="0" smtClean="0"/>
              <a:t>постоянную </a:t>
            </a:r>
            <a:r>
              <a:rPr lang="ru-RU" sz="4400" dirty="0"/>
              <a:t>сумму баллов, долларов или фишек между объектами сравнения по </a:t>
            </a:r>
            <a:r>
              <a:rPr lang="ru-RU" sz="4400" dirty="0" smtClean="0"/>
              <a:t>определенному </a:t>
            </a:r>
            <a:r>
              <a:rPr lang="ru-RU" sz="4400" dirty="0"/>
              <a:t>критерию.</a:t>
            </a:r>
          </a:p>
        </p:txBody>
      </p:sp>
    </p:spTree>
    <p:extLst>
      <p:ext uri="{BB962C8B-B14F-4D97-AF65-F5344CB8AC3E}">
        <p14:creationId xmlns:p14="http://schemas.microsoft.com/office/powerpoint/2010/main" val="2170280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4688"/>
            <a:ext cx="925252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dirty="0" smtClean="0">
                <a:solidFill>
                  <a:srgbClr val="0070C0"/>
                </a:solidFill>
              </a:rPr>
              <a:t>ПРИМЕР: разделить </a:t>
            </a:r>
            <a:r>
              <a:rPr lang="ru-RU" sz="4400" dirty="0">
                <a:solidFill>
                  <a:srgbClr val="0070C0"/>
                </a:solidFill>
              </a:rPr>
              <a:t>100 очков</a:t>
            </a:r>
          </a:p>
          <a:p>
            <a:r>
              <a:rPr lang="ru-RU" sz="4400" dirty="0">
                <a:solidFill>
                  <a:srgbClr val="0070C0"/>
                </a:solidFill>
              </a:rPr>
              <a:t>между свойствами туалетного мыла в зависимости от важности каждого из них. Если </a:t>
            </a:r>
            <a:r>
              <a:rPr lang="ru-RU" sz="4400" dirty="0" smtClean="0">
                <a:solidFill>
                  <a:srgbClr val="0070C0"/>
                </a:solidFill>
              </a:rPr>
              <a:t>свойство несущественное</a:t>
            </a:r>
            <a:r>
              <a:rPr lang="ru-RU" sz="4400" dirty="0">
                <a:solidFill>
                  <a:srgbClr val="0070C0"/>
                </a:solidFill>
              </a:rPr>
              <a:t>, то респондент ставит нуль баллов. Если какое-то свойство в два раза </a:t>
            </a:r>
            <a:r>
              <a:rPr lang="ru-RU" sz="4400" dirty="0" smtClean="0">
                <a:solidFill>
                  <a:srgbClr val="0070C0"/>
                </a:solidFill>
              </a:rPr>
              <a:t>важнее какого-либо </a:t>
            </a:r>
            <a:r>
              <a:rPr lang="ru-RU" sz="4400" dirty="0">
                <a:solidFill>
                  <a:srgbClr val="0070C0"/>
                </a:solidFill>
              </a:rPr>
              <a:t>другого, оно получает в два раза больше баллов. Общая сумма </a:t>
            </a:r>
            <a:r>
              <a:rPr lang="ru-RU" sz="4400" dirty="0" smtClean="0">
                <a:solidFill>
                  <a:srgbClr val="0070C0"/>
                </a:solidFill>
              </a:rPr>
              <a:t>всегда равна 100.</a:t>
            </a:r>
            <a:endParaRPr lang="ru-RU" sz="4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6068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4688"/>
            <a:ext cx="9252520" cy="67957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ru-RU" sz="4400" dirty="0"/>
              <a:t>Свойства объекта </a:t>
            </a:r>
            <a:r>
              <a:rPr lang="ru-RU" sz="4400" dirty="0" err="1"/>
              <a:t>шкалируются</a:t>
            </a:r>
            <a:r>
              <a:rPr lang="ru-RU" sz="4400" dirty="0"/>
              <a:t> делением суммы баллов, присвоенных каждому из них</a:t>
            </a:r>
          </a:p>
          <a:p>
            <a:pPr>
              <a:lnSpc>
                <a:spcPct val="90000"/>
              </a:lnSpc>
            </a:pPr>
            <a:r>
              <a:rPr lang="ru-RU" sz="4400" dirty="0"/>
              <a:t>всеми опрашиваемыми, на общее количество респондентов</a:t>
            </a:r>
            <a:r>
              <a:rPr lang="ru-RU" sz="4400" dirty="0" smtClean="0"/>
              <a:t>. Расположение </a:t>
            </a:r>
            <a:r>
              <a:rPr lang="ru-RU" sz="4400" dirty="0"/>
              <a:t>баллов зависит от </a:t>
            </a:r>
            <a:r>
              <a:rPr lang="ru-RU" sz="4400" dirty="0" smtClean="0"/>
              <a:t>специфических свойств</a:t>
            </a:r>
            <a:r>
              <a:rPr lang="ru-RU" sz="4400" dirty="0"/>
              <a:t>, </a:t>
            </a:r>
            <a:r>
              <a:rPr lang="ru-RU" sz="4400" dirty="0" smtClean="0"/>
              <a:t>оцениваемых </a:t>
            </a:r>
            <a:r>
              <a:rPr lang="ru-RU" sz="4400" dirty="0"/>
              <a:t>в исследовании.</a:t>
            </a:r>
            <a:endParaRPr lang="ru-RU" sz="4400" dirty="0" smtClean="0"/>
          </a:p>
          <a:p>
            <a:pPr>
              <a:lnSpc>
                <a:spcPct val="90000"/>
              </a:lnSpc>
            </a:pPr>
            <a:r>
              <a:rPr lang="ru-RU" sz="4400" dirty="0" smtClean="0"/>
              <a:t>Результаты </a:t>
            </a:r>
            <a:r>
              <a:rPr lang="ru-RU" sz="4400" dirty="0"/>
              <a:t>опроса нельзя обобщать для сравнения с </a:t>
            </a:r>
            <a:r>
              <a:rPr lang="ru-RU" sz="4400" dirty="0" smtClean="0"/>
              <a:t>объектами</a:t>
            </a:r>
            <a:r>
              <a:rPr lang="ru-RU" sz="4400" dirty="0"/>
              <a:t>, не включенными в </a:t>
            </a:r>
            <a:r>
              <a:rPr lang="ru-RU" sz="4400" dirty="0" smtClean="0"/>
              <a:t>МИ.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1902916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4688"/>
            <a:ext cx="925252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 smtClean="0"/>
              <a:t>Достоинство: 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ru-RU" sz="4400" dirty="0" smtClean="0"/>
              <a:t>быстрое </a:t>
            </a:r>
            <a:r>
              <a:rPr lang="ru-RU" sz="4400" dirty="0"/>
              <a:t>установление </a:t>
            </a:r>
            <a:r>
              <a:rPr lang="ru-RU" sz="4400" dirty="0" smtClean="0"/>
              <a:t>различий между </a:t>
            </a:r>
            <a:r>
              <a:rPr lang="ru-RU" sz="4400" dirty="0"/>
              <a:t>рассматриваемыми объектами. </a:t>
            </a:r>
            <a:endParaRPr lang="ru-RU" sz="4400" dirty="0" smtClean="0"/>
          </a:p>
        </p:txBody>
      </p:sp>
    </p:spTree>
    <p:extLst>
      <p:ext uri="{BB962C8B-B14F-4D97-AF65-F5344CB8AC3E}">
        <p14:creationId xmlns:p14="http://schemas.microsoft.com/office/powerpoint/2010/main" val="3952714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4688"/>
            <a:ext cx="925252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 smtClean="0"/>
              <a:t>Недостатки: 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ru-RU" sz="4400" dirty="0" smtClean="0"/>
              <a:t>опрашиваемые могут </a:t>
            </a:r>
            <a:r>
              <a:rPr lang="ru-RU" sz="4400" dirty="0"/>
              <a:t>использовать меньше или больше баллов, чем это предусмотрено </a:t>
            </a:r>
            <a:r>
              <a:rPr lang="ru-RU" sz="4400" dirty="0" smtClean="0"/>
              <a:t>постоянной суммой, 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ru-RU" sz="4400" dirty="0" smtClean="0"/>
              <a:t>ошибка </a:t>
            </a:r>
            <a:r>
              <a:rPr lang="ru-RU" sz="4400" dirty="0"/>
              <a:t>округления, когда присваивается очень небольшое </a:t>
            </a:r>
            <a:r>
              <a:rPr lang="ru-RU" sz="4400" dirty="0" smtClean="0"/>
              <a:t>количество баллов</a:t>
            </a:r>
            <a:r>
              <a:rPr lang="ru-RU" sz="4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42065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4688"/>
            <a:ext cx="925252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 smtClean="0"/>
              <a:t>Метод </a:t>
            </a:r>
            <a:r>
              <a:rPr lang="ru-RU" sz="4400" b="1" dirty="0"/>
              <a:t>Q-сортировки </a:t>
            </a:r>
            <a:r>
              <a:rPr lang="ru-RU" sz="4400" dirty="0" smtClean="0"/>
              <a:t>разработан </a:t>
            </a:r>
            <a:r>
              <a:rPr lang="ru-RU" sz="4400" dirty="0"/>
              <a:t>для быстрого </a:t>
            </a:r>
            <a:r>
              <a:rPr lang="ru-RU" sz="4400" dirty="0" smtClean="0"/>
              <a:t>установления </a:t>
            </a:r>
            <a:r>
              <a:rPr lang="ru-RU" sz="4400" dirty="0"/>
              <a:t>различий между большим количеством объектов. </a:t>
            </a:r>
            <a:r>
              <a:rPr lang="ru-RU" sz="4400" dirty="0" smtClean="0"/>
              <a:t>Метод </a:t>
            </a:r>
            <a:r>
              <a:rPr lang="ru-RU" sz="4400" dirty="0"/>
              <a:t>заключается в процессе </a:t>
            </a:r>
            <a:r>
              <a:rPr lang="ru-RU" sz="4400" dirty="0" smtClean="0"/>
              <a:t>упорядочения</a:t>
            </a:r>
            <a:r>
              <a:rPr lang="ru-RU" sz="4400" dirty="0"/>
              <a:t>, при котором объекты разбиваются на группы в зависимости от схожести по </a:t>
            </a:r>
            <a:r>
              <a:rPr lang="ru-RU" sz="4400" dirty="0" smtClean="0"/>
              <a:t>определенному </a:t>
            </a:r>
            <a:r>
              <a:rPr lang="ru-RU" sz="4400" dirty="0"/>
              <a:t>критерию.</a:t>
            </a:r>
          </a:p>
        </p:txBody>
      </p:sp>
    </p:spTree>
    <p:extLst>
      <p:ext uri="{BB962C8B-B14F-4D97-AF65-F5344CB8AC3E}">
        <p14:creationId xmlns:p14="http://schemas.microsoft.com/office/powerpoint/2010/main" val="333474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4688"/>
            <a:ext cx="925252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dirty="0" smtClean="0">
                <a:solidFill>
                  <a:srgbClr val="0070C0"/>
                </a:solidFill>
              </a:rPr>
              <a:t>ПРИМЕР: опрашиваемым </a:t>
            </a:r>
            <a:r>
              <a:rPr lang="ru-RU" sz="4400" dirty="0">
                <a:solidFill>
                  <a:srgbClr val="0070C0"/>
                </a:solidFill>
              </a:rPr>
              <a:t>на </a:t>
            </a:r>
            <a:r>
              <a:rPr lang="ru-RU" sz="4400" dirty="0" smtClean="0">
                <a:solidFill>
                  <a:srgbClr val="0070C0"/>
                </a:solidFill>
              </a:rPr>
              <a:t>карточках </a:t>
            </a:r>
            <a:r>
              <a:rPr lang="ru-RU" sz="4400" dirty="0">
                <a:solidFill>
                  <a:srgbClr val="0070C0"/>
                </a:solidFill>
              </a:rPr>
              <a:t>выдается 100 </a:t>
            </a:r>
            <a:r>
              <a:rPr lang="ru-RU" sz="4400" dirty="0" smtClean="0">
                <a:solidFill>
                  <a:srgbClr val="0070C0"/>
                </a:solidFill>
              </a:rPr>
              <a:t>утверждений</a:t>
            </a:r>
            <a:r>
              <a:rPr lang="ru-RU" sz="4400" dirty="0">
                <a:solidFill>
                  <a:srgbClr val="0070C0"/>
                </a:solidFill>
              </a:rPr>
              <a:t>, выражающих определенные мнения. Их нужно разделить на 11 групп, в зависимости </a:t>
            </a:r>
            <a:r>
              <a:rPr lang="ru-RU" sz="4400" dirty="0" smtClean="0">
                <a:solidFill>
                  <a:srgbClr val="0070C0"/>
                </a:solidFill>
              </a:rPr>
              <a:t>от того</a:t>
            </a:r>
            <a:r>
              <a:rPr lang="ru-RU" sz="4400" dirty="0">
                <a:solidFill>
                  <a:srgbClr val="0070C0"/>
                </a:solidFill>
              </a:rPr>
              <a:t>, насколько они с ними согласны. </a:t>
            </a:r>
            <a:r>
              <a:rPr lang="ru-RU" sz="4400" dirty="0" smtClean="0">
                <a:solidFill>
                  <a:srgbClr val="0070C0"/>
                </a:solidFill>
              </a:rPr>
              <a:t>Оптимальное количество утверждений от </a:t>
            </a:r>
            <a:r>
              <a:rPr lang="ru-RU" sz="4400" dirty="0">
                <a:solidFill>
                  <a:srgbClr val="0070C0"/>
                </a:solidFill>
              </a:rPr>
              <a:t>60 до </a:t>
            </a:r>
            <a:r>
              <a:rPr lang="ru-RU" sz="4400" dirty="0" smtClean="0">
                <a:solidFill>
                  <a:srgbClr val="0070C0"/>
                </a:solidFill>
              </a:rPr>
              <a:t>90. </a:t>
            </a:r>
            <a:endParaRPr lang="ru-RU" sz="4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105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99374" y="980728"/>
            <a:ext cx="842493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000" b="1" dirty="0" smtClean="0"/>
              <a:t>4. Методы </a:t>
            </a:r>
            <a:r>
              <a:rPr lang="ru-RU" sz="6000" b="1" dirty="0" err="1" smtClean="0"/>
              <a:t>несравнительного</a:t>
            </a:r>
            <a:r>
              <a:rPr lang="ru-RU" sz="6000" b="1" dirty="0" smtClean="0"/>
              <a:t> </a:t>
            </a:r>
            <a:r>
              <a:rPr lang="ru-RU" sz="6000" b="1" dirty="0" err="1" smtClean="0"/>
              <a:t>шкалирования</a:t>
            </a:r>
            <a:endParaRPr lang="ru-RU" sz="60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1879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17576" y="23563"/>
            <a:ext cx="91440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ru-RU" sz="4400" b="1" dirty="0"/>
              <a:t>Измерение</a:t>
            </a:r>
            <a:r>
              <a:rPr lang="ru-RU" sz="4400" dirty="0"/>
              <a:t> </a:t>
            </a:r>
            <a:r>
              <a:rPr lang="ru-RU" sz="4400" dirty="0" smtClean="0"/>
              <a:t>означает </a:t>
            </a:r>
            <a:r>
              <a:rPr lang="ru-RU" sz="4400" dirty="0"/>
              <a:t>присвоение чисел или других символов характеристикам</a:t>
            </a:r>
          </a:p>
          <a:p>
            <a:pPr>
              <a:lnSpc>
                <a:spcPct val="90000"/>
              </a:lnSpc>
            </a:pPr>
            <a:r>
              <a:rPr lang="ru-RU" sz="4400" dirty="0"/>
              <a:t>объектов по заранее определенным </a:t>
            </a:r>
            <a:r>
              <a:rPr lang="ru-RU" sz="4400" dirty="0" smtClean="0"/>
              <a:t>правилам. Измеряется </a:t>
            </a:r>
            <a:r>
              <a:rPr lang="ru-RU" sz="4400" dirty="0"/>
              <a:t>не сам по</a:t>
            </a:r>
          </a:p>
          <a:p>
            <a:pPr>
              <a:lnSpc>
                <a:spcPct val="90000"/>
              </a:lnSpc>
            </a:pPr>
            <a:r>
              <a:rPr lang="ru-RU" sz="4400" dirty="0"/>
              <a:t>себе объект, а лишь его </a:t>
            </a:r>
            <a:r>
              <a:rPr lang="ru-RU" sz="4400" u="sng" dirty="0"/>
              <a:t>отдельные характеристики, </a:t>
            </a:r>
            <a:r>
              <a:rPr lang="ru-RU" sz="4400" u="sng" dirty="0" smtClean="0"/>
              <a:t>параметры</a:t>
            </a:r>
            <a:r>
              <a:rPr lang="ru-RU" sz="4400" dirty="0" smtClean="0"/>
              <a:t>, не потребитель, </a:t>
            </a:r>
            <a:r>
              <a:rPr lang="ru-RU" sz="4400" dirty="0"/>
              <a:t>а </a:t>
            </a:r>
            <a:r>
              <a:rPr lang="ru-RU" sz="4400" dirty="0" smtClean="0"/>
              <a:t>его восприятия, </a:t>
            </a:r>
            <a:r>
              <a:rPr lang="ru-RU" sz="4400" dirty="0"/>
              <a:t>отношения, предпочтения или другие релевантные </a:t>
            </a:r>
            <a:r>
              <a:rPr lang="ru-RU" sz="4400" dirty="0" smtClean="0"/>
              <a:t>характеристики</a:t>
            </a:r>
            <a:r>
              <a:rPr lang="ru-RU" sz="4400" dirty="0"/>
              <a:t>. 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17455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4688"/>
            <a:ext cx="925252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dirty="0"/>
              <a:t>При использовании </a:t>
            </a:r>
            <a:r>
              <a:rPr lang="ru-RU" sz="4400" b="1" dirty="0" err="1"/>
              <a:t>несравнительных</a:t>
            </a:r>
            <a:r>
              <a:rPr lang="ru-RU" sz="4400" b="1" dirty="0"/>
              <a:t> шкал </a:t>
            </a:r>
            <a:r>
              <a:rPr lang="ru-RU" sz="4400" dirty="0" smtClean="0"/>
              <a:t>респонденты применяют любые </a:t>
            </a:r>
            <a:r>
              <a:rPr lang="ru-RU" sz="4400" dirty="0"/>
              <a:t>стандарты оценки, с их точки зрения наиболее подходящие. Они не сравнивают </a:t>
            </a:r>
            <a:r>
              <a:rPr lang="ru-RU" sz="4400" dirty="0" smtClean="0"/>
              <a:t>оцениваемый </a:t>
            </a:r>
            <a:r>
              <a:rPr lang="ru-RU" sz="4400" dirty="0"/>
              <a:t>объект ни с каким другим объектом или </a:t>
            </a:r>
            <a:r>
              <a:rPr lang="ru-RU" sz="4400" dirty="0" smtClean="0"/>
              <a:t>"</a:t>
            </a:r>
            <a:r>
              <a:rPr lang="ru-RU" sz="4400" dirty="0"/>
              <a:t>идеальной торговой маркой". </a:t>
            </a:r>
          </a:p>
        </p:txBody>
      </p:sp>
    </p:spTree>
    <p:extLst>
      <p:ext uri="{BB962C8B-B14F-4D97-AF65-F5344CB8AC3E}">
        <p14:creationId xmlns:p14="http://schemas.microsoft.com/office/powerpoint/2010/main" val="2920275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4688"/>
            <a:ext cx="925252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dirty="0" smtClean="0"/>
              <a:t>Респонденты </a:t>
            </a:r>
            <a:r>
              <a:rPr lang="ru-RU" sz="4400" dirty="0"/>
              <a:t>оценивают отдельный объект, и поэтому </a:t>
            </a:r>
            <a:r>
              <a:rPr lang="ru-RU" sz="4400" dirty="0" err="1" smtClean="0"/>
              <a:t>несравнительные</a:t>
            </a:r>
            <a:r>
              <a:rPr lang="ru-RU" sz="4400" dirty="0" smtClean="0"/>
              <a:t> </a:t>
            </a:r>
            <a:r>
              <a:rPr lang="ru-RU" sz="4400" dirty="0"/>
              <a:t>шкалы еще иногда называют </a:t>
            </a:r>
            <a:r>
              <a:rPr lang="ru-RU" sz="4400" i="1" u="sng" dirty="0" err="1"/>
              <a:t>монадическими</a:t>
            </a:r>
            <a:r>
              <a:rPr lang="ru-RU" sz="4400" i="1" dirty="0"/>
              <a:t>, </a:t>
            </a:r>
            <a:r>
              <a:rPr lang="ru-RU" sz="4400" dirty="0"/>
              <a:t>или </a:t>
            </a:r>
            <a:r>
              <a:rPr lang="ru-RU" sz="4400" i="1" u="sng" dirty="0" err="1" smtClean="0"/>
              <a:t>однопредметными</a:t>
            </a:r>
            <a:r>
              <a:rPr lang="ru-RU" sz="4400" u="sng" dirty="0" smtClean="0"/>
              <a:t>.</a:t>
            </a:r>
            <a:endParaRPr lang="ru-RU" sz="4400" u="sng" dirty="0"/>
          </a:p>
        </p:txBody>
      </p:sp>
    </p:spTree>
    <p:extLst>
      <p:ext uri="{BB962C8B-B14F-4D97-AF65-F5344CB8AC3E}">
        <p14:creationId xmlns:p14="http://schemas.microsoft.com/office/powerpoint/2010/main" val="2906350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4688"/>
            <a:ext cx="925252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/>
              <a:t>Непрерывная рейтинговая шкала </a:t>
            </a:r>
            <a:r>
              <a:rPr lang="ru-RU" sz="4400" b="1" dirty="0" smtClean="0"/>
              <a:t>-</a:t>
            </a:r>
            <a:r>
              <a:rPr lang="ru-RU" sz="4400" dirty="0" smtClean="0"/>
              <a:t>респонденты </a:t>
            </a:r>
            <a:r>
              <a:rPr lang="ru-RU" sz="4400" dirty="0"/>
              <a:t>оценивают объекты, </a:t>
            </a:r>
            <a:r>
              <a:rPr lang="ru-RU" sz="4400" dirty="0" smtClean="0"/>
              <a:t>ставя отметки </a:t>
            </a:r>
            <a:r>
              <a:rPr lang="ru-RU" sz="4400" dirty="0"/>
              <a:t>в соответствующей точке отрезка, соединяющего крайние значения критерия. </a:t>
            </a:r>
            <a:r>
              <a:rPr lang="ru-RU" sz="4400" dirty="0" smtClean="0"/>
              <a:t>Шкала </a:t>
            </a:r>
            <a:r>
              <a:rPr lang="ru-RU" sz="4400" dirty="0"/>
              <a:t>может иметь различные формы.</a:t>
            </a:r>
          </a:p>
        </p:txBody>
      </p:sp>
    </p:spTree>
    <p:extLst>
      <p:ext uri="{BB962C8B-B14F-4D97-AF65-F5344CB8AC3E}">
        <p14:creationId xmlns:p14="http://schemas.microsoft.com/office/powerpoint/2010/main" val="2372980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4688"/>
            <a:ext cx="925252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dirty="0"/>
              <a:t>Форма </a:t>
            </a:r>
            <a:r>
              <a:rPr lang="ru-RU" sz="4400" b="1" dirty="0"/>
              <a:t>непрерывной шкалы </a:t>
            </a:r>
            <a:r>
              <a:rPr lang="ru-RU" sz="4400" dirty="0"/>
              <a:t>может существенно изменяться. </a:t>
            </a:r>
            <a:r>
              <a:rPr lang="ru-RU" sz="4400" dirty="0" smtClean="0"/>
              <a:t>Линия </a:t>
            </a:r>
            <a:r>
              <a:rPr lang="ru-RU" sz="4400" dirty="0"/>
              <a:t>может </a:t>
            </a:r>
            <a:r>
              <a:rPr lang="ru-RU" sz="4400" dirty="0" smtClean="0"/>
              <a:t>быть вертикальной </a:t>
            </a:r>
            <a:r>
              <a:rPr lang="ru-RU" sz="4400" dirty="0"/>
              <a:t>или горизонтальной; баллы — в форме чисел или коротких характеристик; </a:t>
            </a:r>
            <a:r>
              <a:rPr lang="ru-RU" sz="4400" dirty="0" smtClean="0"/>
              <a:t>при </a:t>
            </a:r>
            <a:r>
              <a:rPr lang="ru-RU" sz="4400" dirty="0"/>
              <a:t>использовании чисел для оценки допустимы много или несколько баллов.</a:t>
            </a:r>
          </a:p>
        </p:txBody>
      </p:sp>
    </p:spTree>
    <p:extLst>
      <p:ext uri="{BB962C8B-B14F-4D97-AF65-F5344CB8AC3E}">
        <p14:creationId xmlns:p14="http://schemas.microsoft.com/office/powerpoint/2010/main" val="2452905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4688"/>
            <a:ext cx="925252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 smtClean="0"/>
              <a:t>Достоинство: </a:t>
            </a:r>
          </a:p>
          <a:p>
            <a:r>
              <a:rPr lang="ru-RU" sz="4400" dirty="0" smtClean="0"/>
              <a:t>легкость построения.</a:t>
            </a:r>
          </a:p>
          <a:p>
            <a:r>
              <a:rPr lang="ru-RU" sz="4400" b="1" dirty="0" smtClean="0"/>
              <a:t>Недостаток: 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ru-RU" sz="4400" dirty="0" smtClean="0"/>
              <a:t>расчеты громоздки </a:t>
            </a:r>
            <a:r>
              <a:rPr lang="ru-RU" sz="4400" dirty="0"/>
              <a:t>и </a:t>
            </a:r>
            <a:r>
              <a:rPr lang="ru-RU" sz="4400" dirty="0" smtClean="0"/>
              <a:t>ненадежны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ru-RU" sz="4400" dirty="0" smtClean="0"/>
              <a:t>непрерывные </a:t>
            </a:r>
            <a:r>
              <a:rPr lang="ru-RU" sz="4400" dirty="0"/>
              <a:t>шкалы дают ограниченное количество </a:t>
            </a:r>
            <a:r>
              <a:rPr lang="ru-RU" sz="4400" dirty="0" smtClean="0"/>
              <a:t>новой </a:t>
            </a:r>
            <a:r>
              <a:rPr lang="ru-RU" sz="4400" dirty="0"/>
              <a:t>информации.</a:t>
            </a:r>
          </a:p>
        </p:txBody>
      </p:sp>
    </p:spTree>
    <p:extLst>
      <p:ext uri="{BB962C8B-B14F-4D97-AF65-F5344CB8AC3E}">
        <p14:creationId xmlns:p14="http://schemas.microsoft.com/office/powerpoint/2010/main" val="1156234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4688"/>
            <a:ext cx="925252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/>
              <a:t>Детализированная рейтинговая шкала </a:t>
            </a:r>
            <a:r>
              <a:rPr lang="ru-RU" sz="4400" dirty="0" smtClean="0"/>
              <a:t>- измерительная </a:t>
            </a:r>
            <a:r>
              <a:rPr lang="ru-RU" sz="4400" dirty="0"/>
              <a:t>шкала, содержащая числа и/или краткое описание, связанное с каждой </a:t>
            </a:r>
            <a:r>
              <a:rPr lang="ru-RU" sz="4400" dirty="0" smtClean="0"/>
              <a:t>категорией </a:t>
            </a:r>
            <a:r>
              <a:rPr lang="ru-RU" sz="4400" dirty="0"/>
              <a:t>отношения к объекту исследования. Расположение категорий на шкале </a:t>
            </a:r>
            <a:r>
              <a:rPr lang="ru-RU" sz="4400" dirty="0" smtClean="0"/>
              <a:t>определенным </a:t>
            </a:r>
            <a:r>
              <a:rPr lang="ru-RU" sz="4400" dirty="0"/>
              <a:t>образом упорядочено.</a:t>
            </a:r>
          </a:p>
        </p:txBody>
      </p:sp>
    </p:spTree>
    <p:extLst>
      <p:ext uri="{BB962C8B-B14F-4D97-AF65-F5344CB8AC3E}">
        <p14:creationId xmlns:p14="http://schemas.microsoft.com/office/powerpoint/2010/main" val="1067201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4688"/>
            <a:ext cx="925252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dirty="0"/>
              <a:t>При использовании </a:t>
            </a:r>
            <a:r>
              <a:rPr lang="ru-RU" sz="4400" b="1" dirty="0"/>
              <a:t>детализированной </a:t>
            </a:r>
            <a:r>
              <a:rPr lang="ru-RU" sz="4400" dirty="0"/>
              <a:t>рейтинговой </a:t>
            </a:r>
            <a:r>
              <a:rPr lang="ru-RU" sz="4400" b="1" dirty="0"/>
              <a:t>шкалы </a:t>
            </a:r>
            <a:r>
              <a:rPr lang="ru-RU" sz="4400" dirty="0" smtClean="0"/>
              <a:t>респондентам </a:t>
            </a:r>
            <a:r>
              <a:rPr lang="ru-RU" sz="4400" dirty="0"/>
              <a:t>предлагается шкала, на которой отмечены числа или краткие описания, связанные с </a:t>
            </a:r>
            <a:r>
              <a:rPr lang="ru-RU" sz="4400" dirty="0" smtClean="0"/>
              <a:t>определенной </a:t>
            </a:r>
            <a:r>
              <a:rPr lang="ru-RU" sz="4400" dirty="0"/>
              <a:t>категорией отношения к объекту </a:t>
            </a:r>
            <a:r>
              <a:rPr lang="ru-RU" sz="4400" dirty="0" smtClean="0"/>
              <a:t>исследования.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65079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4688"/>
            <a:ext cx="925252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dirty="0" smtClean="0"/>
              <a:t>Категории </a:t>
            </a:r>
            <a:r>
              <a:rPr lang="ru-RU" sz="4400" dirty="0"/>
              <a:t>определенным образом</a:t>
            </a:r>
          </a:p>
          <a:p>
            <a:r>
              <a:rPr lang="ru-RU" sz="4400" dirty="0"/>
              <a:t>расположены по шкале; респондентов просят выбрать отдельную категорию, наилучшим </a:t>
            </a:r>
            <a:r>
              <a:rPr lang="ru-RU" sz="4400" dirty="0" smtClean="0"/>
              <a:t>образом </a:t>
            </a:r>
            <a:r>
              <a:rPr lang="ru-RU" sz="4400" dirty="0"/>
              <a:t>описывающую оцениваемый объект. Детализированные рейтинговые шкалы </a:t>
            </a:r>
            <a:r>
              <a:rPr lang="ru-RU" sz="4400" dirty="0" smtClean="0"/>
              <a:t>широко используются </a:t>
            </a:r>
            <a:r>
              <a:rPr lang="ru-RU" sz="4400" dirty="0"/>
              <a:t>в </a:t>
            </a:r>
            <a:r>
              <a:rPr lang="ru-RU" sz="4400" dirty="0" smtClean="0"/>
              <a:t>МИ. 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56200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4688"/>
            <a:ext cx="925252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ru-RU" sz="4400" b="1" dirty="0"/>
              <a:t>Шкала </a:t>
            </a:r>
            <a:r>
              <a:rPr lang="ru-RU" sz="4400" b="1" dirty="0" err="1" smtClean="0"/>
              <a:t>Лайкерта</a:t>
            </a:r>
            <a:r>
              <a:rPr lang="ru-RU" sz="4400" b="1" dirty="0" smtClean="0"/>
              <a:t> –  </a:t>
            </a:r>
            <a:r>
              <a:rPr lang="ru-RU" sz="4400" dirty="0" smtClean="0"/>
              <a:t>от </a:t>
            </a:r>
            <a:r>
              <a:rPr lang="ru-RU" sz="4400" dirty="0"/>
              <a:t>респондентов требуется </a:t>
            </a:r>
            <a:r>
              <a:rPr lang="ru-RU" sz="4400" dirty="0" smtClean="0"/>
              <a:t>определить </a:t>
            </a:r>
            <a:r>
              <a:rPr lang="ru-RU" sz="4400" dirty="0"/>
              <a:t>степень согласия или несогласия для каждого набора утверждений </a:t>
            </a:r>
            <a:r>
              <a:rPr lang="ru-RU" sz="4400" dirty="0" smtClean="0"/>
              <a:t>о рассматриваемых</a:t>
            </a:r>
            <a:endParaRPr lang="ru-RU" sz="4400" dirty="0"/>
          </a:p>
          <a:p>
            <a:pPr>
              <a:lnSpc>
                <a:spcPct val="90000"/>
              </a:lnSpc>
            </a:pPr>
            <a:r>
              <a:rPr lang="ru-RU" sz="4400" dirty="0" smtClean="0"/>
              <a:t>объектах. </a:t>
            </a:r>
          </a:p>
          <a:p>
            <a:pPr>
              <a:lnSpc>
                <a:spcPct val="90000"/>
              </a:lnSpc>
            </a:pPr>
            <a:r>
              <a:rPr lang="ru-RU" sz="4400" dirty="0" smtClean="0">
                <a:solidFill>
                  <a:schemeClr val="accent1">
                    <a:lumMod val="75000"/>
                  </a:schemeClr>
                </a:solidFill>
              </a:rPr>
              <a:t>НАПРИМЕР: </a:t>
            </a:r>
            <a:r>
              <a:rPr lang="ru-RU" sz="4400" dirty="0">
                <a:solidFill>
                  <a:schemeClr val="accent1">
                    <a:lumMod val="75000"/>
                  </a:schemeClr>
                </a:solidFill>
              </a:rPr>
              <a:t>каждый пункт шкалы имеет пять категорий для ответа от "</a:t>
            </a:r>
            <a:r>
              <a:rPr lang="ru-RU" sz="4400" dirty="0" smtClean="0">
                <a:solidFill>
                  <a:schemeClr val="accent1">
                    <a:lumMod val="75000"/>
                  </a:schemeClr>
                </a:solidFill>
              </a:rPr>
              <a:t>абсолютного несогласия</a:t>
            </a:r>
            <a:r>
              <a:rPr lang="ru-RU" sz="4400" dirty="0">
                <a:solidFill>
                  <a:schemeClr val="accent1">
                    <a:lumMod val="75000"/>
                  </a:schemeClr>
                </a:solidFill>
              </a:rPr>
              <a:t>" до "полного согласия".</a:t>
            </a:r>
          </a:p>
        </p:txBody>
      </p:sp>
    </p:spTree>
    <p:extLst>
      <p:ext uri="{BB962C8B-B14F-4D97-AF65-F5344CB8AC3E}">
        <p14:creationId xmlns:p14="http://schemas.microsoft.com/office/powerpoint/2010/main" val="95200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4688"/>
            <a:ext cx="925252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dirty="0"/>
              <a:t>Для проведения анализа каждому утверждению присваивается количество баллов от </a:t>
            </a:r>
            <a:r>
              <a:rPr lang="ru-RU" sz="4400" dirty="0" smtClean="0"/>
              <a:t>-2 до +</a:t>
            </a:r>
            <a:r>
              <a:rPr lang="ru-RU" sz="4400" dirty="0"/>
              <a:t>2, или от 1 до 5. Анализируются оценки по отдельным пунктам (профильный анализ) </a:t>
            </a:r>
            <a:r>
              <a:rPr lang="ru-RU" sz="4400" dirty="0" smtClean="0"/>
              <a:t>или общая </a:t>
            </a:r>
            <a:r>
              <a:rPr lang="ru-RU" sz="4400" dirty="0"/>
              <a:t>(итоговая) оценка, рассчитанная для каждого </a:t>
            </a:r>
            <a:r>
              <a:rPr lang="ru-RU" sz="4400" dirty="0" smtClean="0"/>
              <a:t>респондента </a:t>
            </a:r>
            <a:r>
              <a:rPr lang="ru-RU" sz="4400" dirty="0"/>
              <a:t>суммированием оценок </a:t>
            </a:r>
            <a:r>
              <a:rPr lang="ru-RU" sz="4400" dirty="0" smtClean="0"/>
              <a:t>по отдельным </a:t>
            </a:r>
            <a:r>
              <a:rPr lang="ru-RU" sz="4400" dirty="0"/>
              <a:t>пунктам.</a:t>
            </a:r>
            <a:endParaRPr lang="ru-RU" sz="44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4201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17576" y="23563"/>
            <a:ext cx="91440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dirty="0" smtClean="0"/>
              <a:t>В МИ числа присваиваются:</a:t>
            </a:r>
          </a:p>
          <a:p>
            <a:pPr marL="742950" indent="-742950">
              <a:buFont typeface="+mj-lt"/>
              <a:buAutoNum type="arabicPeriod"/>
            </a:pPr>
            <a:r>
              <a:rPr lang="ru-RU" sz="4400" dirty="0" smtClean="0"/>
              <a:t>для </a:t>
            </a:r>
            <a:r>
              <a:rPr lang="ru-RU" sz="4400" dirty="0"/>
              <a:t>статистического анализа полученных данных; </a:t>
            </a:r>
            <a:endParaRPr lang="ru-RU" sz="4400" dirty="0" smtClean="0"/>
          </a:p>
          <a:p>
            <a:pPr marL="742950" indent="-742950">
              <a:buFont typeface="+mj-lt"/>
              <a:buAutoNum type="arabicPeriod"/>
            </a:pPr>
            <a:r>
              <a:rPr lang="ru-RU" sz="4400" dirty="0" smtClean="0"/>
              <a:t>они </a:t>
            </a:r>
            <a:r>
              <a:rPr lang="ru-RU" sz="4400" dirty="0"/>
              <a:t>помогают определить связи </a:t>
            </a:r>
            <a:r>
              <a:rPr lang="ru-RU" sz="4400" dirty="0" smtClean="0"/>
              <a:t>между </a:t>
            </a:r>
            <a:r>
              <a:rPr lang="ru-RU" sz="4400" dirty="0"/>
              <a:t>правилами измерения и полученными результатами.</a:t>
            </a:r>
          </a:p>
          <a:p>
            <a:r>
              <a:rPr lang="ru-RU" sz="4400" dirty="0"/>
              <a:t>Наиболее важный аспект измерения — </a:t>
            </a:r>
            <a:r>
              <a:rPr lang="ru-RU" sz="4400" u="sng" dirty="0"/>
              <a:t>определение правил присвоения чисел</a:t>
            </a:r>
            <a:r>
              <a:rPr lang="ru-RU" sz="4400" dirty="0"/>
              <a:t> </a:t>
            </a:r>
            <a:r>
              <a:rPr lang="ru-RU" sz="4400" dirty="0" smtClean="0"/>
              <a:t>отдельным параметрам</a:t>
            </a:r>
            <a:r>
              <a:rPr lang="ru-RU" sz="4400" dirty="0"/>
              <a:t>. 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480822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4688"/>
            <a:ext cx="925252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 smtClean="0"/>
              <a:t>В Шкале </a:t>
            </a:r>
            <a:r>
              <a:rPr lang="ru-RU" sz="4400" b="1" dirty="0" err="1" smtClean="0"/>
              <a:t>Лайкерта</a:t>
            </a:r>
            <a:r>
              <a:rPr lang="ru-RU" sz="4400" dirty="0" smtClean="0"/>
              <a:t> </a:t>
            </a:r>
          </a:p>
          <a:p>
            <a:r>
              <a:rPr lang="ru-RU" sz="4400" dirty="0" smtClean="0"/>
              <a:t>при </a:t>
            </a:r>
            <a:r>
              <a:rPr lang="ru-RU" sz="4400" u="sng" dirty="0"/>
              <a:t>отрицательном утверждении </a:t>
            </a:r>
            <a:r>
              <a:rPr lang="ru-RU" sz="4400" dirty="0"/>
              <a:t>согласие </a:t>
            </a:r>
            <a:r>
              <a:rPr lang="ru-RU" sz="4400" dirty="0" smtClean="0"/>
              <a:t>отражает неблагоприятный </a:t>
            </a:r>
            <a:r>
              <a:rPr lang="ru-RU" sz="4400" dirty="0"/>
              <a:t>ответ, а при позитивном - </a:t>
            </a:r>
            <a:r>
              <a:rPr lang="ru-RU" sz="4400" dirty="0" smtClean="0"/>
              <a:t>благоприятный. Присваиваемые </a:t>
            </a:r>
            <a:r>
              <a:rPr lang="ru-RU" sz="4400" dirty="0"/>
              <a:t>отрицательным ответам </a:t>
            </a:r>
            <a:r>
              <a:rPr lang="ru-RU" sz="4400" u="sng" dirty="0"/>
              <a:t>баллы должны подсчитываться после "переворачивания" шкалы</a:t>
            </a:r>
            <a:r>
              <a:rPr lang="ru-RU" sz="4400" dirty="0"/>
              <a:t>. </a:t>
            </a:r>
            <a:endParaRPr lang="ru-RU" sz="4400" dirty="0" smtClean="0"/>
          </a:p>
        </p:txBody>
      </p:sp>
    </p:spTree>
    <p:extLst>
      <p:ext uri="{BB962C8B-B14F-4D97-AF65-F5344CB8AC3E}">
        <p14:creationId xmlns:p14="http://schemas.microsoft.com/office/powerpoint/2010/main" val="2881833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4688"/>
            <a:ext cx="925252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dirty="0" smtClean="0">
                <a:solidFill>
                  <a:schemeClr val="accent1">
                    <a:lumMod val="75000"/>
                  </a:schemeClr>
                </a:solidFill>
              </a:rPr>
              <a:t>ПРИМЕР: позитивные утверждения - 1,3; негативные утверждения – 2.</a:t>
            </a:r>
            <a:endParaRPr lang="ru-RU" sz="4400" dirty="0" smtClean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3787030"/>
              </p:ext>
            </p:extLst>
          </p:nvPr>
        </p:nvGraphicFramePr>
        <p:xfrm>
          <a:off x="0" y="1772816"/>
          <a:ext cx="9108504" cy="37183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39754"/>
                <a:gridCol w="1296144"/>
                <a:gridCol w="1368152"/>
                <a:gridCol w="1584176"/>
                <a:gridCol w="1224136"/>
                <a:gridCol w="1296142"/>
              </a:tblGrid>
              <a:tr h="700878">
                <a:tc>
                  <a:txBody>
                    <a:bodyPr/>
                    <a:lstStyle/>
                    <a:p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800" b="0" i="1" u="none" strike="noStrike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Абсолютно </a:t>
                      </a:r>
                      <a:r>
                        <a:rPr lang="ru-RU" sz="1800" b="0" i="1" u="none" strike="noStrike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несогласен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1" u="none" strike="noStrike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Несогласен</a:t>
                      </a:r>
                      <a:endParaRPr lang="ru-RU" sz="1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800" b="0" i="1" u="none" strike="noStrike" baseline="0" smtClean="0">
                          <a:latin typeface="Times New Roman" pitchFamily="18" charset="0"/>
                          <a:cs typeface="Times New Roman" pitchFamily="18" charset="0"/>
                        </a:rPr>
                        <a:t>Затрудняюсь ответить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800" b="0" i="1" u="none" strike="noStrike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Согласен 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800" b="0" i="1" u="none" strike="noStrike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Абсолютно согласен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39283">
                <a:tc>
                  <a:txBody>
                    <a:bodyPr/>
                    <a:lstStyle/>
                    <a:p>
                      <a:r>
                        <a:rPr lang="ru-RU" sz="2000" b="0" i="0" u="none" strike="noStrike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БГТУ</a:t>
                      </a:r>
                      <a:r>
                        <a:rPr lang="en-US" sz="2000" b="0" i="0" u="none" strike="noStrike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u="none" strike="noStrike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продает товары высокого качества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00878">
                <a:tc>
                  <a:txBody>
                    <a:bodyPr/>
                    <a:lstStyle/>
                    <a:p>
                      <a:r>
                        <a:rPr lang="ru-RU" sz="2000" b="0" i="0" u="none" strike="noStrike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 БГТУ</a:t>
                      </a:r>
                      <a:r>
                        <a:rPr lang="en-US" sz="2000" b="0" i="1" u="none" strike="noStrike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u="none" strike="noStrike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плохое торговое обслуживание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00878">
                <a:tc>
                  <a:txBody>
                    <a:bodyPr/>
                    <a:lstStyle/>
                    <a:p>
                      <a:r>
                        <a:rPr lang="ru-RU" sz="2000" b="0" i="0" u="none" strike="noStrike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Мне нравится делать покупки в БГТУ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4122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4688"/>
            <a:ext cx="925252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/>
              <a:t>Шкала </a:t>
            </a:r>
            <a:r>
              <a:rPr lang="ru-RU" sz="4400" b="1" dirty="0" err="1"/>
              <a:t>Лайкерта</a:t>
            </a:r>
            <a:r>
              <a:rPr lang="ru-RU" sz="4400" dirty="0"/>
              <a:t> имеет </a:t>
            </a:r>
            <a:r>
              <a:rPr lang="ru-RU" sz="4400" b="1" u="sng" dirty="0" smtClean="0"/>
              <a:t>достоинства</a:t>
            </a:r>
            <a:r>
              <a:rPr lang="ru-RU" sz="4400" dirty="0" smtClean="0"/>
              <a:t>: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ru-RU" sz="4400" dirty="0" smtClean="0"/>
              <a:t>легко </a:t>
            </a:r>
            <a:r>
              <a:rPr lang="ru-RU" sz="4400" dirty="0"/>
              <a:t>составлять и </a:t>
            </a:r>
            <a:r>
              <a:rPr lang="ru-RU" sz="4400" dirty="0" smtClean="0"/>
              <a:t>использовать;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ru-RU" sz="4400" dirty="0" smtClean="0"/>
              <a:t>респонденты </a:t>
            </a:r>
            <a:r>
              <a:rPr lang="ru-RU" sz="4400" dirty="0"/>
              <a:t>быстро </a:t>
            </a:r>
            <a:r>
              <a:rPr lang="ru-RU" sz="4400" dirty="0" smtClean="0"/>
              <a:t>понимают принцип </a:t>
            </a:r>
            <a:r>
              <a:rPr lang="ru-RU" sz="4400" dirty="0"/>
              <a:t>ее заполнения, что позволяет использовать ее по </a:t>
            </a:r>
            <a:r>
              <a:rPr lang="ru-RU" sz="4400" dirty="0" smtClean="0"/>
              <a:t>почте</a:t>
            </a:r>
            <a:r>
              <a:rPr lang="ru-RU" sz="4400" dirty="0"/>
              <a:t>, телефону или при личных опросах. </a:t>
            </a:r>
            <a:endParaRPr lang="ru-RU" sz="4400" dirty="0" smtClean="0"/>
          </a:p>
        </p:txBody>
      </p:sp>
    </p:spTree>
    <p:extLst>
      <p:ext uri="{BB962C8B-B14F-4D97-AF65-F5344CB8AC3E}">
        <p14:creationId xmlns:p14="http://schemas.microsoft.com/office/powerpoint/2010/main" val="159919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4688"/>
            <a:ext cx="925252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 smtClean="0"/>
              <a:t>Недостаток: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ru-RU" sz="4400" dirty="0" smtClean="0"/>
              <a:t>больший промежуток </a:t>
            </a:r>
            <a:r>
              <a:rPr lang="ru-RU" sz="4400" dirty="0"/>
              <a:t>времени, требуемый для ее заполнения, по сравнению с другими </a:t>
            </a:r>
            <a:r>
              <a:rPr lang="ru-RU" sz="4400" dirty="0" smtClean="0"/>
              <a:t>детализированными </a:t>
            </a:r>
            <a:r>
              <a:rPr lang="ru-RU" sz="4400" dirty="0"/>
              <a:t>шкалами, поскольку респондентам приходится читать каждое утверждение.</a:t>
            </a:r>
            <a:r>
              <a:rPr lang="ru-RU" sz="4400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36944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4688"/>
            <a:ext cx="925252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/>
              <a:t>Семантическая дифференциальная шкала, или семантический дифференциал </a:t>
            </a:r>
            <a:r>
              <a:rPr lang="ru-RU" sz="4400" dirty="0" smtClean="0"/>
              <a:t>- </a:t>
            </a:r>
            <a:r>
              <a:rPr lang="ru-RU" sz="4400" dirty="0"/>
              <a:t>семибалльная шкала с крайними точками, являющимися противоположными</a:t>
            </a:r>
          </a:p>
          <a:p>
            <a:r>
              <a:rPr lang="ru-RU" sz="4400" dirty="0"/>
              <a:t>отметками. Отдельные пункты семантического дифференциала могут принимать значения от </a:t>
            </a:r>
            <a:r>
              <a:rPr lang="en-US" sz="4400" dirty="0" smtClean="0"/>
              <a:t>-</a:t>
            </a:r>
            <a:r>
              <a:rPr lang="ru-RU" sz="4400" dirty="0" smtClean="0"/>
              <a:t>3 </a:t>
            </a:r>
            <a:r>
              <a:rPr lang="ru-RU" sz="4400" dirty="0"/>
              <a:t>до</a:t>
            </a:r>
          </a:p>
          <a:p>
            <a:r>
              <a:rPr lang="ru-RU" sz="4400" dirty="0"/>
              <a:t>+3 или от 1 до 7.</a:t>
            </a:r>
            <a:endParaRPr lang="ru-RU" sz="4400" dirty="0" smtClean="0"/>
          </a:p>
        </p:txBody>
      </p:sp>
    </p:spTree>
    <p:extLst>
      <p:ext uri="{BB962C8B-B14F-4D97-AF65-F5344CB8AC3E}">
        <p14:creationId xmlns:p14="http://schemas.microsoft.com/office/powerpoint/2010/main" val="3784727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4688"/>
            <a:ext cx="925252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dirty="0" smtClean="0"/>
              <a:t>Респонденты </a:t>
            </a:r>
            <a:r>
              <a:rPr lang="ru-RU" sz="4400" dirty="0"/>
              <a:t>оценивают объекты по нескольким пунктам с </a:t>
            </a:r>
            <a:r>
              <a:rPr lang="ru-RU" sz="4400" dirty="0" smtClean="0"/>
              <a:t>помощью семибалльных </a:t>
            </a:r>
            <a:r>
              <a:rPr lang="ru-RU" sz="4400" dirty="0"/>
              <a:t>шкал, ограниченных по краям противоположными </a:t>
            </a:r>
            <a:r>
              <a:rPr lang="ru-RU" sz="4400" dirty="0" smtClean="0"/>
              <a:t>прилагательными.</a:t>
            </a:r>
          </a:p>
          <a:p>
            <a:r>
              <a:rPr lang="ru-RU" sz="4400" dirty="0" smtClean="0">
                <a:solidFill>
                  <a:schemeClr val="accent1">
                    <a:lumMod val="75000"/>
                  </a:schemeClr>
                </a:solidFill>
              </a:rPr>
              <a:t>НАПРИМЕР: БГТУ это</a:t>
            </a:r>
          </a:p>
          <a:p>
            <a:r>
              <a:rPr lang="ru-RU" sz="4400" dirty="0" smtClean="0">
                <a:solidFill>
                  <a:schemeClr val="accent1">
                    <a:lumMod val="75000"/>
                  </a:schemeClr>
                </a:solidFill>
              </a:rPr>
              <a:t>мощный </a:t>
            </a:r>
            <a:r>
              <a:rPr lang="en-US" sz="4400" dirty="0" smtClean="0">
                <a:solidFill>
                  <a:schemeClr val="accent1">
                    <a:lumMod val="75000"/>
                  </a:schemeClr>
                </a:solidFill>
              </a:rPr>
              <a:t>|</a:t>
            </a:r>
            <a:r>
              <a:rPr lang="ru-RU" sz="4400" dirty="0" smtClean="0">
                <a:solidFill>
                  <a:schemeClr val="accent1">
                    <a:lumMod val="75000"/>
                  </a:schemeClr>
                </a:solidFill>
              </a:rPr>
              <a:t>о</a:t>
            </a:r>
            <a:r>
              <a:rPr lang="en-US" sz="4400" dirty="0" smtClean="0">
                <a:solidFill>
                  <a:schemeClr val="accent1">
                    <a:lumMod val="75000"/>
                  </a:schemeClr>
                </a:solidFill>
              </a:rPr>
              <a:t>|</a:t>
            </a:r>
            <a:r>
              <a:rPr lang="ru-RU" sz="4400" dirty="0" smtClean="0">
                <a:solidFill>
                  <a:schemeClr val="accent1">
                    <a:lumMod val="75000"/>
                  </a:schemeClr>
                </a:solidFill>
              </a:rPr>
              <a:t>о</a:t>
            </a:r>
            <a:r>
              <a:rPr lang="en-US" sz="4400" dirty="0" smtClean="0">
                <a:solidFill>
                  <a:schemeClr val="accent1">
                    <a:lumMod val="75000"/>
                  </a:schemeClr>
                </a:solidFill>
              </a:rPr>
              <a:t>|</a:t>
            </a:r>
            <a:r>
              <a:rPr lang="ru-RU" sz="4400" dirty="0" smtClean="0">
                <a:solidFill>
                  <a:schemeClr val="accent1">
                    <a:lumMod val="75000"/>
                  </a:schemeClr>
                </a:solidFill>
              </a:rPr>
              <a:t>о</a:t>
            </a:r>
            <a:r>
              <a:rPr lang="en-US" sz="4400" dirty="0" smtClean="0">
                <a:solidFill>
                  <a:schemeClr val="accent1">
                    <a:lumMod val="75000"/>
                  </a:schemeClr>
                </a:solidFill>
              </a:rPr>
              <a:t>|o|</a:t>
            </a:r>
            <a:r>
              <a:rPr lang="ru-RU" sz="4400" dirty="0" smtClean="0">
                <a:solidFill>
                  <a:schemeClr val="accent1">
                    <a:lumMod val="75000"/>
                  </a:schemeClr>
                </a:solidFill>
              </a:rPr>
              <a:t>Х</a:t>
            </a:r>
            <a:r>
              <a:rPr lang="en-US" sz="4400" dirty="0" smtClean="0">
                <a:solidFill>
                  <a:schemeClr val="accent1">
                    <a:lumMod val="75000"/>
                  </a:schemeClr>
                </a:solidFill>
              </a:rPr>
              <a:t>|</a:t>
            </a:r>
            <a:r>
              <a:rPr lang="ru-RU" sz="4400" dirty="0" smtClean="0">
                <a:solidFill>
                  <a:schemeClr val="accent1">
                    <a:lumMod val="75000"/>
                  </a:schemeClr>
                </a:solidFill>
              </a:rPr>
              <a:t>о</a:t>
            </a:r>
            <a:r>
              <a:rPr lang="en-US" sz="4400" dirty="0" smtClean="0">
                <a:solidFill>
                  <a:schemeClr val="accent1">
                    <a:lumMod val="75000"/>
                  </a:schemeClr>
                </a:solidFill>
              </a:rPr>
              <a:t>|</a:t>
            </a:r>
            <a:r>
              <a:rPr lang="ru-RU" sz="4400" dirty="0" smtClean="0">
                <a:solidFill>
                  <a:schemeClr val="accent1">
                    <a:lumMod val="75000"/>
                  </a:schemeClr>
                </a:solidFill>
              </a:rPr>
              <a:t>о</a:t>
            </a:r>
            <a:r>
              <a:rPr lang="en-US" sz="4400" dirty="0" smtClean="0">
                <a:solidFill>
                  <a:schemeClr val="accent1">
                    <a:lumMod val="75000"/>
                  </a:schemeClr>
                </a:solidFill>
              </a:rPr>
              <a:t>|</a:t>
            </a:r>
            <a:r>
              <a:rPr lang="ru-RU" sz="4400" dirty="0" smtClean="0">
                <a:solidFill>
                  <a:schemeClr val="accent1">
                    <a:lumMod val="75000"/>
                  </a:schemeClr>
                </a:solidFill>
              </a:rPr>
              <a:t> слабый</a:t>
            </a:r>
          </a:p>
          <a:p>
            <a:r>
              <a:rPr lang="ru-RU" sz="4400" dirty="0" smtClean="0">
                <a:solidFill>
                  <a:schemeClr val="accent1">
                    <a:lumMod val="75000"/>
                  </a:schemeClr>
                </a:solidFill>
              </a:rPr>
              <a:t>холодный </a:t>
            </a:r>
            <a:r>
              <a:rPr lang="en-US" sz="4400" dirty="0">
                <a:solidFill>
                  <a:schemeClr val="accent1">
                    <a:lumMod val="75000"/>
                  </a:schemeClr>
                </a:solidFill>
              </a:rPr>
              <a:t>|</a:t>
            </a:r>
            <a:r>
              <a:rPr lang="ru-RU" sz="4400" dirty="0">
                <a:solidFill>
                  <a:schemeClr val="accent1">
                    <a:lumMod val="75000"/>
                  </a:schemeClr>
                </a:solidFill>
              </a:rPr>
              <a:t>о</a:t>
            </a:r>
            <a:r>
              <a:rPr lang="en-US" sz="4400" dirty="0" smtClean="0">
                <a:solidFill>
                  <a:schemeClr val="accent1">
                    <a:lumMod val="75000"/>
                  </a:schemeClr>
                </a:solidFill>
              </a:rPr>
              <a:t>|</a:t>
            </a:r>
            <a:r>
              <a:rPr lang="ru-RU" sz="4400" dirty="0" smtClean="0">
                <a:solidFill>
                  <a:schemeClr val="accent1">
                    <a:lumMod val="75000"/>
                  </a:schemeClr>
                </a:solidFill>
              </a:rPr>
              <a:t>Х</a:t>
            </a:r>
            <a:r>
              <a:rPr lang="en-US" sz="4400" dirty="0" smtClean="0">
                <a:solidFill>
                  <a:schemeClr val="accent1">
                    <a:lumMod val="75000"/>
                  </a:schemeClr>
                </a:solidFill>
              </a:rPr>
              <a:t>|</a:t>
            </a:r>
            <a:r>
              <a:rPr lang="ru-RU" sz="4400" dirty="0">
                <a:solidFill>
                  <a:schemeClr val="accent1">
                    <a:lumMod val="75000"/>
                  </a:schemeClr>
                </a:solidFill>
              </a:rPr>
              <a:t>о</a:t>
            </a:r>
            <a:r>
              <a:rPr lang="en-US" sz="4400" dirty="0" smtClean="0">
                <a:solidFill>
                  <a:schemeClr val="accent1">
                    <a:lumMod val="75000"/>
                  </a:schemeClr>
                </a:solidFill>
              </a:rPr>
              <a:t>|o|</a:t>
            </a:r>
            <a:r>
              <a:rPr lang="ru-RU" sz="4400" dirty="0">
                <a:solidFill>
                  <a:schemeClr val="accent1">
                    <a:lumMod val="75000"/>
                  </a:schemeClr>
                </a:solidFill>
              </a:rPr>
              <a:t>о</a:t>
            </a:r>
            <a:r>
              <a:rPr lang="en-US" sz="4400" dirty="0">
                <a:solidFill>
                  <a:schemeClr val="accent1">
                    <a:lumMod val="75000"/>
                  </a:schemeClr>
                </a:solidFill>
              </a:rPr>
              <a:t>|</a:t>
            </a:r>
            <a:r>
              <a:rPr lang="ru-RU" sz="4400" dirty="0">
                <a:solidFill>
                  <a:schemeClr val="accent1">
                    <a:lumMod val="75000"/>
                  </a:schemeClr>
                </a:solidFill>
              </a:rPr>
              <a:t>о</a:t>
            </a:r>
            <a:r>
              <a:rPr lang="en-US" sz="4400" dirty="0">
                <a:solidFill>
                  <a:schemeClr val="accent1">
                    <a:lumMod val="75000"/>
                  </a:schemeClr>
                </a:solidFill>
              </a:rPr>
              <a:t>|</a:t>
            </a:r>
            <a:r>
              <a:rPr lang="ru-RU" sz="4400" dirty="0">
                <a:solidFill>
                  <a:schemeClr val="accent1">
                    <a:lumMod val="75000"/>
                  </a:schemeClr>
                </a:solidFill>
              </a:rPr>
              <a:t>о</a:t>
            </a:r>
            <a:r>
              <a:rPr lang="en-US" sz="4400" dirty="0" smtClean="0">
                <a:solidFill>
                  <a:schemeClr val="accent1">
                    <a:lumMod val="75000"/>
                  </a:schemeClr>
                </a:solidFill>
              </a:rPr>
              <a:t>|</a:t>
            </a:r>
            <a:r>
              <a:rPr lang="ru-RU" sz="4400" dirty="0" smtClean="0">
                <a:solidFill>
                  <a:schemeClr val="accent1">
                    <a:lumMod val="75000"/>
                  </a:schemeClr>
                </a:solidFill>
              </a:rPr>
              <a:t> теплый</a:t>
            </a:r>
          </a:p>
        </p:txBody>
      </p:sp>
    </p:spTree>
    <p:extLst>
      <p:ext uri="{BB962C8B-B14F-4D97-AF65-F5344CB8AC3E}">
        <p14:creationId xmlns:p14="http://schemas.microsoft.com/office/powerpoint/2010/main" val="425575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4688"/>
            <a:ext cx="925252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dirty="0"/>
              <a:t>Негативное прилагательное или</a:t>
            </a:r>
          </a:p>
          <a:p>
            <a:r>
              <a:rPr lang="ru-RU" sz="4400" dirty="0"/>
              <a:t>фраза могут стоять как справа, так и слева шкалы. Это </a:t>
            </a:r>
            <a:r>
              <a:rPr lang="ru-RU" sz="4400" u="sng" dirty="0"/>
              <a:t>позволяет контролировать склонность</a:t>
            </a:r>
          </a:p>
          <a:p>
            <a:r>
              <a:rPr lang="ru-RU" sz="4400" dirty="0"/>
              <a:t>некоторых </a:t>
            </a:r>
            <a:r>
              <a:rPr lang="ru-RU" sz="4400" u="sng" dirty="0"/>
              <a:t>опрашиваемых</a:t>
            </a:r>
            <a:r>
              <a:rPr lang="ru-RU" sz="4400" dirty="0"/>
              <a:t>, относящихся слишком позитивно или негативно к </a:t>
            </a:r>
            <a:r>
              <a:rPr lang="ru-RU" sz="4400" dirty="0" smtClean="0"/>
              <a:t>объекту</a:t>
            </a:r>
            <a:r>
              <a:rPr lang="ru-RU" sz="4400" dirty="0"/>
              <a:t>, ставить отметки только с правой или левой стороны без чтения описаний </a:t>
            </a:r>
            <a:r>
              <a:rPr lang="ru-RU" sz="4400" dirty="0" smtClean="0"/>
              <a:t>к</a:t>
            </a:r>
            <a:r>
              <a:rPr lang="en-US" sz="4400" dirty="0" smtClean="0"/>
              <a:t> </a:t>
            </a:r>
            <a:r>
              <a:rPr lang="ru-RU" sz="4400" dirty="0" smtClean="0"/>
              <a:t>пунктам</a:t>
            </a:r>
            <a:r>
              <a:rPr lang="ru-RU" sz="4400" dirty="0"/>
              <a:t>.</a:t>
            </a:r>
            <a:endParaRPr lang="ru-RU" sz="44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0684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4688"/>
            <a:ext cx="925252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ru-RU" sz="4400" dirty="0" smtClean="0"/>
              <a:t>Данные анализируются </a:t>
            </a:r>
            <a:r>
              <a:rPr lang="ru-RU" sz="4400" dirty="0"/>
              <a:t>с помощью </a:t>
            </a:r>
            <a:r>
              <a:rPr lang="ru-RU" sz="4400" u="sng" dirty="0"/>
              <a:t>профильного </a:t>
            </a:r>
            <a:r>
              <a:rPr lang="ru-RU" sz="4400" u="sng" dirty="0" smtClean="0"/>
              <a:t>анализа</a:t>
            </a:r>
            <a:r>
              <a:rPr lang="ru-RU" sz="4400" dirty="0"/>
              <a:t>, когда для каждой рейтинговой шкалы рассчитываются </a:t>
            </a:r>
            <a:r>
              <a:rPr lang="ru-RU" sz="4400" u="sng" dirty="0"/>
              <a:t>средние или медианные </a:t>
            </a:r>
            <a:r>
              <a:rPr lang="ru-RU" sz="4400" u="sng" dirty="0" smtClean="0"/>
              <a:t>значения</a:t>
            </a:r>
            <a:r>
              <a:rPr lang="ru-RU" sz="4400" dirty="0" smtClean="0"/>
              <a:t> </a:t>
            </a:r>
            <a:r>
              <a:rPr lang="ru-RU" sz="4400" dirty="0"/>
              <a:t>и затем сравниваются с помощью построения графиков или статистического анализа</a:t>
            </a:r>
            <a:r>
              <a:rPr lang="ru-RU" sz="4400" dirty="0" smtClean="0"/>
              <a:t>. Это </a:t>
            </a:r>
            <a:r>
              <a:rPr lang="ru-RU" sz="4400" dirty="0"/>
              <a:t>помогает определять общие черты различия и сходства объектов. </a:t>
            </a:r>
            <a:endParaRPr lang="ru-RU" sz="44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8397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4688"/>
            <a:ext cx="925252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ru-RU" sz="4400" b="1" dirty="0"/>
              <a:t>Шкала </a:t>
            </a:r>
            <a:r>
              <a:rPr lang="ru-RU" sz="4400" b="1" dirty="0" err="1" smtClean="0"/>
              <a:t>Стэпела</a:t>
            </a:r>
            <a:r>
              <a:rPr lang="ru-RU" sz="4400" b="1" dirty="0" smtClean="0"/>
              <a:t> - </a:t>
            </a:r>
            <a:r>
              <a:rPr lang="ru-RU" sz="4400" dirty="0" smtClean="0"/>
              <a:t>очень популярная </a:t>
            </a:r>
            <a:r>
              <a:rPr lang="ru-RU" sz="4400" dirty="0"/>
              <a:t>десятибалльная шкала, использующая значения от </a:t>
            </a:r>
            <a:r>
              <a:rPr lang="ru-RU" sz="4400" dirty="0" smtClean="0"/>
              <a:t>-5 </a:t>
            </a:r>
            <a:r>
              <a:rPr lang="ru-RU" sz="4400" dirty="0"/>
              <a:t>до </a:t>
            </a:r>
            <a:r>
              <a:rPr lang="ru-RU" sz="4400" dirty="0" smtClean="0"/>
              <a:t>+5</a:t>
            </a:r>
            <a:r>
              <a:rPr lang="ru-RU" sz="4400" i="1" dirty="0" smtClean="0"/>
              <a:t> </a:t>
            </a:r>
            <a:r>
              <a:rPr lang="ru-RU" sz="4400" dirty="0"/>
              <a:t>без нейтральной (нулевой)</a:t>
            </a:r>
          </a:p>
          <a:p>
            <a:pPr>
              <a:lnSpc>
                <a:spcPct val="90000"/>
              </a:lnSpc>
            </a:pPr>
            <a:r>
              <a:rPr lang="ru-RU" sz="4400" dirty="0" smtClean="0"/>
              <a:t>точки. </a:t>
            </a:r>
            <a:r>
              <a:rPr lang="ru-RU" sz="4400" dirty="0"/>
              <a:t>Шкала обычно изображается вертикально. Респондентов просят определить, </a:t>
            </a:r>
            <a:r>
              <a:rPr lang="ru-RU" sz="4400" dirty="0" smtClean="0"/>
              <a:t>насколько </a:t>
            </a:r>
            <a:r>
              <a:rPr lang="ru-RU" sz="4400" dirty="0"/>
              <a:t>верно или неверно каждый термин описывает объект, выбирая соответствующее число на </a:t>
            </a:r>
            <a:r>
              <a:rPr lang="ru-RU" sz="4400" dirty="0" smtClean="0"/>
              <a:t>шкале </a:t>
            </a:r>
            <a:r>
              <a:rPr lang="ru-RU" sz="4400" dirty="0"/>
              <a:t>ответов.</a:t>
            </a:r>
            <a:endParaRPr lang="ru-RU" sz="44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4609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4688"/>
            <a:ext cx="9252520" cy="13111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ru-RU" sz="4400" b="1" dirty="0" smtClean="0">
                <a:solidFill>
                  <a:schemeClr val="accent1">
                    <a:lumMod val="75000"/>
                  </a:schemeClr>
                </a:solidFill>
              </a:rPr>
              <a:t>ПРИМЕР:  </a:t>
            </a:r>
            <a:r>
              <a:rPr lang="ru-RU" sz="4400" dirty="0" smtClean="0">
                <a:solidFill>
                  <a:schemeClr val="accent1">
                    <a:lumMod val="75000"/>
                  </a:schemeClr>
                </a:solidFill>
              </a:rPr>
              <a:t>шкалы </a:t>
            </a:r>
            <a:r>
              <a:rPr lang="ru-RU" sz="4400" dirty="0" err="1" smtClean="0">
                <a:solidFill>
                  <a:schemeClr val="accent1">
                    <a:lumMod val="75000"/>
                  </a:schemeClr>
                </a:solidFill>
              </a:rPr>
              <a:t>Стэпела</a:t>
            </a:r>
            <a:r>
              <a:rPr lang="ru-RU" sz="4400" dirty="0" smtClean="0">
                <a:solidFill>
                  <a:schemeClr val="accent1">
                    <a:lumMod val="75000"/>
                  </a:schemeClr>
                </a:solidFill>
              </a:rPr>
              <a:t>, БГТУ - это</a:t>
            </a:r>
          </a:p>
          <a:p>
            <a:pPr>
              <a:lnSpc>
                <a:spcPct val="90000"/>
              </a:lnSpc>
            </a:pPr>
            <a:endParaRPr lang="ru-RU" sz="44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9555046"/>
              </p:ext>
            </p:extLst>
          </p:nvPr>
        </p:nvGraphicFramePr>
        <p:xfrm>
          <a:off x="107504" y="650876"/>
          <a:ext cx="8928993" cy="609049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76331"/>
                <a:gridCol w="2976331"/>
                <a:gridCol w="2976331"/>
              </a:tblGrid>
              <a:tr h="553681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+5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+5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+5</a:t>
                      </a:r>
                      <a:endParaRPr lang="ru-RU" sz="2800" dirty="0"/>
                    </a:p>
                  </a:txBody>
                  <a:tcPr/>
                </a:tc>
              </a:tr>
              <a:tr h="553681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+4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+4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+4</a:t>
                      </a:r>
                      <a:endParaRPr lang="ru-RU" sz="2800" dirty="0"/>
                    </a:p>
                  </a:txBody>
                  <a:tcPr/>
                </a:tc>
              </a:tr>
              <a:tr h="553681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+3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+3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+3</a:t>
                      </a:r>
                      <a:endParaRPr lang="ru-RU" sz="2800" dirty="0"/>
                    </a:p>
                  </a:txBody>
                  <a:tcPr/>
                </a:tc>
              </a:tr>
              <a:tr h="553681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+2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+2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+2</a:t>
                      </a:r>
                      <a:endParaRPr lang="ru-RU" sz="2800" dirty="0"/>
                    </a:p>
                  </a:txBody>
                  <a:tcPr/>
                </a:tc>
              </a:tr>
              <a:tr h="553681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+1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+1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+1</a:t>
                      </a:r>
                      <a:endParaRPr lang="ru-RU" sz="2800" dirty="0"/>
                    </a:p>
                  </a:txBody>
                  <a:tcPr/>
                </a:tc>
              </a:tr>
              <a:tr h="553681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высокое качество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плохой</a:t>
                      </a:r>
                      <a:r>
                        <a:rPr lang="ru-RU" sz="2800" baseline="0" dirty="0" smtClean="0"/>
                        <a:t> сервис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гибкая технология</a:t>
                      </a:r>
                      <a:endParaRPr lang="ru-RU" sz="2800" dirty="0"/>
                    </a:p>
                  </a:txBody>
                  <a:tcPr/>
                </a:tc>
              </a:tr>
              <a:tr h="553681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-1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-1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-1</a:t>
                      </a:r>
                      <a:endParaRPr lang="ru-RU" sz="2800" dirty="0"/>
                    </a:p>
                  </a:txBody>
                  <a:tcPr/>
                </a:tc>
              </a:tr>
              <a:tr h="553681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-2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-2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-2</a:t>
                      </a:r>
                      <a:endParaRPr lang="ru-RU" sz="2800" dirty="0"/>
                    </a:p>
                  </a:txBody>
                  <a:tcPr/>
                </a:tc>
              </a:tr>
              <a:tr h="553681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-3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-3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-3</a:t>
                      </a:r>
                      <a:endParaRPr lang="ru-RU" sz="2800" dirty="0"/>
                    </a:p>
                  </a:txBody>
                  <a:tcPr/>
                </a:tc>
              </a:tr>
              <a:tr h="553681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-4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-4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-4</a:t>
                      </a:r>
                      <a:endParaRPr lang="ru-RU" sz="2800" dirty="0"/>
                    </a:p>
                  </a:txBody>
                  <a:tcPr/>
                </a:tc>
              </a:tr>
              <a:tr h="553681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-5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-5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-5</a:t>
                      </a:r>
                      <a:endParaRPr lang="ru-RU" sz="28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9126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17576" y="23563"/>
            <a:ext cx="91440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dirty="0" smtClean="0"/>
              <a:t>Процесс </a:t>
            </a:r>
            <a:r>
              <a:rPr lang="ru-RU" sz="4400" dirty="0"/>
              <a:t>присвоения должен быть изоморфным, т.е. должно существовать </a:t>
            </a:r>
            <a:r>
              <a:rPr lang="ru-RU" sz="4400" u="sng" dirty="0" smtClean="0"/>
              <a:t>абсолютное </a:t>
            </a:r>
            <a:r>
              <a:rPr lang="ru-RU" sz="4400" u="sng" dirty="0"/>
              <a:t>соответствие между числами и измеряемыми параметрами</a:t>
            </a:r>
            <a:r>
              <a:rPr lang="ru-RU" sz="4400" dirty="0"/>
              <a:t>. Например, одинаковые</a:t>
            </a:r>
          </a:p>
          <a:p>
            <a:r>
              <a:rPr lang="ru-RU" sz="4400" dirty="0"/>
              <a:t>значения в долларах присваиваются домохозяйствам с идентичными годовыми доходами</a:t>
            </a:r>
            <a:r>
              <a:rPr lang="ru-RU" sz="4400" dirty="0" smtClean="0"/>
              <a:t>.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2523466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4688"/>
            <a:ext cx="925252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 smtClean="0"/>
              <a:t>ДОСТОИНСТВО шкалы </a:t>
            </a:r>
            <a:r>
              <a:rPr lang="ru-RU" sz="4400" b="1" dirty="0" err="1" smtClean="0"/>
              <a:t>Стэпела</a:t>
            </a:r>
            <a:r>
              <a:rPr lang="ru-RU" sz="4400" b="1" dirty="0" smtClean="0"/>
              <a:t>: 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ru-RU" sz="4400" dirty="0" smtClean="0"/>
              <a:t>нет необходимости </a:t>
            </a:r>
            <a:r>
              <a:rPr lang="ru-RU" sz="4400" dirty="0"/>
              <a:t>предварительно тестировать прилагательные или фразы для подтверждения их </a:t>
            </a:r>
            <a:r>
              <a:rPr lang="ru-RU" sz="4400" dirty="0" smtClean="0"/>
              <a:t>биполярности</a:t>
            </a:r>
            <a:r>
              <a:rPr lang="ru-RU" sz="4400" dirty="0"/>
              <a:t>. </a:t>
            </a:r>
            <a:endParaRPr lang="ru-RU" sz="4400" dirty="0" smtClean="0"/>
          </a:p>
          <a:p>
            <a:pPr marL="571500" indent="-571500">
              <a:buFont typeface="Arial" pitchFamily="34" charset="0"/>
              <a:buChar char="•"/>
            </a:pPr>
            <a:r>
              <a:rPr lang="ru-RU" sz="4400" dirty="0" smtClean="0"/>
              <a:t>шкала </a:t>
            </a:r>
            <a:r>
              <a:rPr lang="ru-RU" sz="4400" dirty="0"/>
              <a:t>может </a:t>
            </a:r>
            <a:r>
              <a:rPr lang="ru-RU" sz="4400" dirty="0" smtClean="0"/>
              <a:t>использоваться </a:t>
            </a:r>
            <a:r>
              <a:rPr lang="ru-RU" sz="4400" dirty="0"/>
              <a:t>при </a:t>
            </a:r>
            <a:r>
              <a:rPr lang="ru-RU" sz="4400" dirty="0" smtClean="0"/>
              <a:t>устных и телефонных </a:t>
            </a:r>
            <a:r>
              <a:rPr lang="ru-RU" sz="4400" dirty="0"/>
              <a:t>опросах. </a:t>
            </a:r>
            <a:endParaRPr lang="ru-RU" sz="44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2740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4688"/>
            <a:ext cx="925252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 smtClean="0"/>
              <a:t>НЕДОСТАТОК : 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ru-RU" sz="4400" dirty="0" smtClean="0"/>
              <a:t>шкала </a:t>
            </a:r>
            <a:r>
              <a:rPr lang="ru-RU" sz="4400" dirty="0" err="1"/>
              <a:t>Стэпела</a:t>
            </a:r>
            <a:r>
              <a:rPr lang="ru-RU" sz="4400" dirty="0"/>
              <a:t> довольно запутана и трудна в </a:t>
            </a:r>
            <a:r>
              <a:rPr lang="ru-RU" sz="4400" dirty="0" smtClean="0"/>
              <a:t>применении, из трех детализированных </a:t>
            </a:r>
            <a:r>
              <a:rPr lang="ru-RU" sz="4400" dirty="0"/>
              <a:t>рейтинговых шкал шкала </a:t>
            </a:r>
            <a:r>
              <a:rPr lang="ru-RU" sz="4400" dirty="0" err="1"/>
              <a:t>Стэпела</a:t>
            </a:r>
            <a:r>
              <a:rPr lang="ru-RU" sz="4400" dirty="0"/>
              <a:t> используется реже всего.</a:t>
            </a:r>
            <a:endParaRPr lang="ru-RU" sz="44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4178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4688"/>
            <a:ext cx="925252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 smtClean="0"/>
              <a:t>ОСНОВНЫЕ ПРОБЛЕМЫ НЕСРАВНИТЕЛЬНЫХ</a:t>
            </a:r>
            <a:endParaRPr lang="ru-RU" sz="4400" b="1" dirty="0"/>
          </a:p>
          <a:p>
            <a:r>
              <a:rPr lang="ru-RU" sz="4400" b="1" dirty="0"/>
              <a:t>ДЕТАЛИЗИРОВАННЫХ РЕЙТИНГОВЫХ </a:t>
            </a:r>
            <a:r>
              <a:rPr lang="ru-RU" sz="4400" b="1" dirty="0" smtClean="0"/>
              <a:t>ШКАЛ</a:t>
            </a:r>
          </a:p>
          <a:p>
            <a:r>
              <a:rPr lang="ru-RU" sz="4400" dirty="0"/>
              <a:t>1. Количество используемых в шкале категорий.</a:t>
            </a:r>
          </a:p>
          <a:p>
            <a:r>
              <a:rPr lang="ru-RU" sz="4400" dirty="0"/>
              <a:t>2. Сбалансированность или несбалансированность шкалы</a:t>
            </a:r>
            <a:r>
              <a:rPr lang="ru-RU" sz="4400" dirty="0" smtClean="0"/>
              <a:t>.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2946806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4688"/>
            <a:ext cx="925252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dirty="0" smtClean="0"/>
              <a:t>3</a:t>
            </a:r>
            <a:r>
              <a:rPr lang="ru-RU" sz="4400" dirty="0"/>
              <a:t>. Четное или нечетное количество категорий.</a:t>
            </a:r>
          </a:p>
          <a:p>
            <a:r>
              <a:rPr lang="ru-RU" sz="4400" dirty="0"/>
              <a:t>4. Допустимость неопределенного ответа.</a:t>
            </a:r>
          </a:p>
          <a:p>
            <a:r>
              <a:rPr lang="ru-RU" sz="4400" dirty="0"/>
              <a:t>5. Характер и степень вербального описания.</a:t>
            </a:r>
          </a:p>
          <a:p>
            <a:r>
              <a:rPr lang="ru-RU" sz="4400" dirty="0"/>
              <a:t>6. Формат </a:t>
            </a:r>
            <a:r>
              <a:rPr lang="ru-RU" sz="4400" dirty="0" smtClean="0"/>
              <a:t>шкалы.</a:t>
            </a:r>
            <a:endParaRPr lang="ru-RU" sz="44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963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4688"/>
            <a:ext cx="925252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ru-RU" sz="4400" dirty="0"/>
              <a:t>При выборе </a:t>
            </a:r>
            <a:r>
              <a:rPr lang="ru-RU" sz="4400" u="sng" dirty="0"/>
              <a:t>количества категорий шкалы</a:t>
            </a:r>
            <a:r>
              <a:rPr lang="ru-RU" sz="4400" dirty="0"/>
              <a:t> принимаются во внимание два </a:t>
            </a:r>
            <a:r>
              <a:rPr lang="ru-RU" sz="4400" dirty="0" smtClean="0"/>
              <a:t>противоречивых фактора</a:t>
            </a:r>
            <a:r>
              <a:rPr lang="ru-RU" sz="4400" dirty="0"/>
              <a:t>. </a:t>
            </a:r>
            <a:endParaRPr lang="ru-RU" sz="4400" dirty="0" smtClean="0"/>
          </a:p>
          <a:p>
            <a:pPr>
              <a:lnSpc>
                <a:spcPct val="90000"/>
              </a:lnSpc>
            </a:pPr>
            <a:r>
              <a:rPr lang="ru-RU" sz="4400" dirty="0" smtClean="0"/>
              <a:t>1. Чем </a:t>
            </a:r>
            <a:r>
              <a:rPr lang="ru-RU" sz="4400" dirty="0"/>
              <a:t>больше количество категорий в шкале, тем больше степень </a:t>
            </a:r>
            <a:r>
              <a:rPr lang="ru-RU" sz="4400" dirty="0" err="1" smtClean="0"/>
              <a:t>дифференциируемости</a:t>
            </a:r>
            <a:r>
              <a:rPr lang="ru-RU" sz="4400" dirty="0" smtClean="0"/>
              <a:t> между </a:t>
            </a:r>
            <a:r>
              <a:rPr lang="ru-RU" sz="4400" dirty="0"/>
              <a:t>объектами</a:t>
            </a:r>
            <a:r>
              <a:rPr lang="ru-RU" sz="4400" dirty="0" smtClean="0"/>
              <a:t>.</a:t>
            </a:r>
            <a:r>
              <a:rPr lang="en-US" sz="4400" dirty="0"/>
              <a:t> 2.</a:t>
            </a:r>
            <a:r>
              <a:rPr lang="ru-RU" sz="4400" dirty="0"/>
              <a:t> Большинство респондентов способны справиться всего </a:t>
            </a:r>
            <a:r>
              <a:rPr lang="ru-RU" sz="4400" dirty="0" smtClean="0"/>
              <a:t>с несколькими </a:t>
            </a:r>
            <a:r>
              <a:rPr lang="ru-RU" sz="4400" dirty="0"/>
              <a:t>категориями при опросе.</a:t>
            </a:r>
            <a:r>
              <a:rPr lang="ru-RU" sz="4400" dirty="0" smtClean="0"/>
              <a:t>  </a:t>
            </a:r>
            <a:endParaRPr lang="ru-RU" sz="44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3625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4688"/>
            <a:ext cx="925252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/>
              <a:t>В сбалансированной </a:t>
            </a:r>
            <a:r>
              <a:rPr lang="ru-RU" sz="4400" dirty="0"/>
              <a:t>шкале </a:t>
            </a:r>
            <a:r>
              <a:rPr lang="ru-RU" sz="4400" dirty="0" smtClean="0"/>
              <a:t>количество </a:t>
            </a:r>
            <a:r>
              <a:rPr lang="ru-RU" sz="4400" dirty="0"/>
              <a:t>благоприятных и </a:t>
            </a:r>
            <a:r>
              <a:rPr lang="ru-RU" sz="4400" dirty="0" smtClean="0"/>
              <a:t>неблагоприятных категорий одинаково. В </a:t>
            </a:r>
            <a:r>
              <a:rPr lang="ru-RU" sz="4400" b="1" dirty="0"/>
              <a:t>несбалансированной </a:t>
            </a:r>
            <a:r>
              <a:rPr lang="ru-RU" sz="4400" dirty="0"/>
              <a:t>шкале их количество </a:t>
            </a:r>
            <a:r>
              <a:rPr lang="ru-RU" sz="4400" dirty="0" smtClean="0"/>
              <a:t>различно. Для получения объективных </a:t>
            </a:r>
            <a:r>
              <a:rPr lang="ru-RU" sz="4400" dirty="0"/>
              <a:t>данных шкалы должны быть </a:t>
            </a:r>
            <a:r>
              <a:rPr lang="ru-RU" sz="4400" dirty="0" smtClean="0"/>
              <a:t>сбалансированы</a:t>
            </a:r>
            <a:r>
              <a:rPr lang="ru-RU" sz="4400" dirty="0"/>
              <a:t>. </a:t>
            </a:r>
            <a:endParaRPr lang="ru-RU" sz="44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8201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4688"/>
            <a:ext cx="9252520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ru-RU" sz="4400" dirty="0"/>
              <a:t>При использовании </a:t>
            </a:r>
            <a:r>
              <a:rPr lang="ru-RU" sz="4400" b="1" dirty="0"/>
              <a:t>рейтинговых шкал с обязательными ответами</a:t>
            </a:r>
            <a:r>
              <a:rPr lang="ru-RU" sz="4400" dirty="0"/>
              <a:t> </a:t>
            </a:r>
            <a:r>
              <a:rPr lang="ru-RU" sz="4400" dirty="0" smtClean="0"/>
              <a:t>респонденты </a:t>
            </a:r>
            <a:r>
              <a:rPr lang="ru-RU" sz="4400" dirty="0"/>
              <a:t>обязательно должны выражать свое </a:t>
            </a:r>
            <a:r>
              <a:rPr lang="ru-RU" sz="4400" dirty="0" smtClean="0"/>
              <a:t>мнение. </a:t>
            </a:r>
            <a:r>
              <a:rPr lang="ru-RU" sz="4400" dirty="0"/>
              <a:t>Респонденты, не имеющие определенного мнения, могут сделать отметку в середине шкалы. Большое количество серединных оценок </a:t>
            </a:r>
            <a:r>
              <a:rPr lang="ru-RU" sz="4400" u="sng" dirty="0"/>
              <a:t>исказит измерение общей тенденции</a:t>
            </a:r>
            <a:r>
              <a:rPr lang="ru-RU" sz="4400" dirty="0"/>
              <a:t> и вариации.</a:t>
            </a:r>
            <a:endParaRPr lang="ru-RU" sz="44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ru-RU" sz="44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5957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4688"/>
            <a:ext cx="925252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/>
              <a:t>Характер и степень вербального описания</a:t>
            </a:r>
            <a:r>
              <a:rPr lang="ru-RU" sz="4400" dirty="0"/>
              <a:t>, используемые для обозначения категорий </a:t>
            </a:r>
            <a:r>
              <a:rPr lang="ru-RU" sz="4400" dirty="0" smtClean="0"/>
              <a:t>шкалы</a:t>
            </a:r>
            <a:r>
              <a:rPr lang="ru-RU" sz="4400" dirty="0"/>
              <a:t>, могут значительно повлиять на ответы</a:t>
            </a:r>
            <a:r>
              <a:rPr lang="ru-RU" sz="4400" dirty="0" smtClean="0"/>
              <a:t>. Большое число отметок всех </a:t>
            </a:r>
            <a:r>
              <a:rPr lang="ru-RU" sz="4400" dirty="0"/>
              <a:t>категорий может </a:t>
            </a:r>
            <a:r>
              <a:rPr lang="ru-RU" sz="4400" dirty="0" smtClean="0"/>
              <a:t>уменьшить неопределенность </a:t>
            </a:r>
            <a:r>
              <a:rPr lang="ru-RU" sz="4400" dirty="0"/>
              <a:t>шкалы. Описания</a:t>
            </a:r>
          </a:p>
          <a:p>
            <a:r>
              <a:rPr lang="ru-RU" sz="4400" dirty="0"/>
              <a:t>категорий должны размешаться как можно ближе к категориям ответов.</a:t>
            </a:r>
            <a:endParaRPr lang="ru-RU" sz="44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1563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4688"/>
            <a:ext cx="925252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dirty="0"/>
              <a:t>При использовании </a:t>
            </a:r>
            <a:r>
              <a:rPr lang="ru-RU" sz="4400" b="1" dirty="0"/>
              <a:t>многомерной шкалы</a:t>
            </a:r>
            <a:r>
              <a:rPr lang="ru-RU" sz="4400" dirty="0"/>
              <a:t> </a:t>
            </a:r>
            <a:r>
              <a:rPr lang="ru-RU" sz="4400" dirty="0" smtClean="0"/>
              <a:t>необходимо проверять </a:t>
            </a:r>
            <a:r>
              <a:rPr lang="ru-RU" sz="4400" dirty="0"/>
              <a:t>ее точность и </a:t>
            </a:r>
            <a:r>
              <a:rPr lang="ru-RU" sz="4400" dirty="0" smtClean="0"/>
              <a:t>применимость. Процесс проверки включает </a:t>
            </a:r>
            <a:r>
              <a:rPr lang="ru-RU" sz="4400" dirty="0"/>
              <a:t>оценку </a:t>
            </a:r>
            <a:r>
              <a:rPr lang="ru-RU" sz="4400" u="sng" dirty="0"/>
              <a:t>надежности, достоверности</a:t>
            </a:r>
          </a:p>
          <a:p>
            <a:r>
              <a:rPr lang="ru-RU" sz="4400" u="sng" dirty="0"/>
              <a:t>и обобщенности шкалы</a:t>
            </a:r>
            <a:r>
              <a:rPr lang="ru-RU" sz="4400" dirty="0"/>
              <a:t>.</a:t>
            </a:r>
            <a:endParaRPr lang="ru-RU" sz="44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2904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17576" y="23563"/>
            <a:ext cx="914400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dirty="0" smtClean="0"/>
              <a:t>Правила </a:t>
            </a:r>
            <a:r>
              <a:rPr lang="ru-RU" sz="4400" dirty="0"/>
              <a:t>присвоения чисел </a:t>
            </a:r>
            <a:r>
              <a:rPr lang="ru-RU" sz="4400" u="sng" dirty="0"/>
              <a:t>должны</a:t>
            </a:r>
            <a:r>
              <a:rPr lang="ru-RU" sz="4400" dirty="0"/>
              <a:t> применяться </a:t>
            </a:r>
            <a:r>
              <a:rPr lang="ru-RU" sz="4400" dirty="0" smtClean="0"/>
              <a:t>постоянно </a:t>
            </a:r>
            <a:r>
              <a:rPr lang="ru-RU" sz="4400" dirty="0"/>
              <a:t>и </a:t>
            </a:r>
            <a:r>
              <a:rPr lang="ru-RU" sz="4400" u="sng" dirty="0"/>
              <a:t>быть стандартизированными</a:t>
            </a:r>
            <a:r>
              <a:rPr lang="ru-RU" sz="4400" dirty="0"/>
              <a:t> и не зависеть от объекта или времени.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405798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17576" y="23563"/>
            <a:ext cx="914400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 err="1" smtClean="0"/>
              <a:t>Шкалирование</a:t>
            </a:r>
            <a:r>
              <a:rPr lang="ru-RU" sz="4400" dirty="0" smtClean="0"/>
              <a:t> - процесс </a:t>
            </a:r>
            <a:r>
              <a:rPr lang="ru-RU" sz="4400" dirty="0"/>
              <a:t>создания определенного </a:t>
            </a:r>
            <a:r>
              <a:rPr lang="ru-RU" sz="4400" u="sng" dirty="0"/>
              <a:t>последовательного </a:t>
            </a:r>
            <a:r>
              <a:rPr lang="ru-RU" sz="4400" u="sng" dirty="0" smtClean="0"/>
              <a:t>ряда</a:t>
            </a:r>
            <a:r>
              <a:rPr lang="ru-RU" sz="4400" dirty="0" smtClean="0"/>
              <a:t> (континуума), </a:t>
            </a:r>
            <a:r>
              <a:rPr lang="ru-RU" sz="4400" dirty="0"/>
              <a:t>на </a:t>
            </a:r>
            <a:r>
              <a:rPr lang="ru-RU" sz="4400" dirty="0" smtClean="0"/>
              <a:t>котором </a:t>
            </a:r>
            <a:r>
              <a:rPr lang="ru-RU" sz="4400" dirty="0"/>
              <a:t>располагаются измеряемые объекты. </a:t>
            </a:r>
          </a:p>
        </p:txBody>
      </p:sp>
    </p:spTree>
    <p:extLst>
      <p:ext uri="{BB962C8B-B14F-4D97-AF65-F5344CB8AC3E}">
        <p14:creationId xmlns:p14="http://schemas.microsoft.com/office/powerpoint/2010/main" val="1830494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1309</TotalTime>
  <Words>2356</Words>
  <Application>Microsoft Office PowerPoint</Application>
  <PresentationFormat>Экран (4:3)</PresentationFormat>
  <Paragraphs>292</Paragraphs>
  <Slides>78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78</vt:i4>
      </vt:variant>
    </vt:vector>
  </HeadingPairs>
  <TitlesOfParts>
    <vt:vector size="79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SimKate</dc:creator>
  <cp:lastModifiedBy>Dmitry Zhuk</cp:lastModifiedBy>
  <cp:revision>64</cp:revision>
  <dcterms:created xsi:type="dcterms:W3CDTF">2010-08-11T14:06:16Z</dcterms:created>
  <dcterms:modified xsi:type="dcterms:W3CDTF">2012-02-28T06:09:14Z</dcterms:modified>
</cp:coreProperties>
</file>