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B14F-B224-4D6E-BAF1-B8D7A1270F6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93577-2AC1-4F0F-975A-BAF09DA5F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4071967"/>
          </a:xfrm>
        </p:spPr>
        <p:txBody>
          <a:bodyPr>
            <a:normAutofit/>
          </a:bodyPr>
          <a:lstStyle/>
          <a:p>
            <a:r>
              <a:rPr lang="be-BY" sz="4800" b="1" dirty="0" smtClean="0">
                <a:latin typeface="Times New Roman" pitchFamily="18" charset="0"/>
                <a:cs typeface="Times New Roman" pitchFamily="18" charset="0"/>
              </a:rPr>
              <a:t>Параўнальныя аспекты анкетавання студэнтаў </a:t>
            </a:r>
            <a:br>
              <a:rPr lang="be-BY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4800" b="1" dirty="0" smtClean="0">
                <a:latin typeface="Times New Roman" pitchFamily="18" charset="0"/>
                <a:cs typeface="Times New Roman" pitchFamily="18" charset="0"/>
              </a:rPr>
              <a:t>па тэме “Маральнасць”</a:t>
            </a:r>
            <a:br>
              <a:rPr lang="be-BY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4800" b="1" dirty="0" smtClean="0">
                <a:latin typeface="Times New Roman" pitchFamily="18" charset="0"/>
                <a:cs typeface="Times New Roman" pitchFamily="18" charset="0"/>
              </a:rPr>
              <a:t> у 2015 і 2013 г.г.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2071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Людміла псіхолаг\Фота Псіхолаг Людміла Дзіцэвіч\фота Для стэндаў\IMG_1860.jpg"/>
          <p:cNvPicPr>
            <a:picLocks noChangeAspect="1" noChangeArrowheads="1"/>
          </p:cNvPicPr>
          <p:nvPr/>
        </p:nvPicPr>
        <p:blipFill>
          <a:blip r:embed="rId2" cstate="print"/>
          <a:srcRect l="6679" t="30543" r="5" b="8693"/>
          <a:stretch>
            <a:fillRect/>
          </a:stretch>
        </p:blipFill>
        <p:spPr bwMode="auto">
          <a:xfrm>
            <a:off x="1928794" y="4214818"/>
            <a:ext cx="5572164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Адмоўныя з’явы ў маладзёвым асяродку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marL="342900" lvl="3" indent="-342900">
              <a:buNone/>
            </a:pP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2015				2013</a:t>
            </a:r>
            <a:endParaRPr lang="be-BY" sz="2800" dirty="0" smtClean="0"/>
          </a:p>
          <a:p>
            <a:pPr>
              <a:buNone/>
            </a:pPr>
            <a:r>
              <a:rPr lang="be-BY" sz="2800" dirty="0" smtClean="0"/>
              <a:t>2.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Наркаманія 70% 	      Страта маральных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					      арыенціраў  64%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3. Спажывецкія адносіны	Злоўжыванне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да бацькоў,			алкаголем – 56%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дзяржавы				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і грамадства 58%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:\Людміла псіхолаг\Фота Псіхолаг Людміла Дзіцэвіч\фота Для стэндаў\IMG_1862.jpg"/>
          <p:cNvPicPr/>
          <p:nvPr/>
        </p:nvPicPr>
        <p:blipFill>
          <a:blip r:embed="rId2" cstate="print"/>
          <a:srcRect l="20050" t="24786" r="29946" b="11396"/>
          <a:stretch>
            <a:fillRect/>
          </a:stretch>
        </p:blipFill>
        <p:spPr bwMode="auto">
          <a:xfrm>
            <a:off x="4857752" y="4357694"/>
            <a:ext cx="314327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Адмоўныя з’явы ў маладзёвым асяродку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be-BY" dirty="0" smtClean="0"/>
          </a:p>
          <a:p>
            <a:pPr marL="342900" lvl="3" indent="-342900">
              <a:buNone/>
            </a:pP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2015				2013</a:t>
            </a:r>
          </a:p>
          <a:p>
            <a:pPr>
              <a:buNone/>
            </a:pPr>
            <a:endParaRPr lang="be-BY" sz="8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4. Страта					 Рост злачынства 56%</a:t>
            </a:r>
          </a:p>
          <a:p>
            <a:pPr>
              <a:buNone/>
            </a:pP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8000" b="1" dirty="0">
                <a:latin typeface="Times New Roman" pitchFamily="18" charset="0"/>
                <a:cs typeface="Times New Roman" pitchFamily="18" charset="0"/>
              </a:rPr>
              <a:t>маральных </a:t>
            </a:r>
            <a:endParaRPr lang="be-BY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Арыенціраў  </a:t>
            </a:r>
            <a:r>
              <a:rPr lang="be-BY" sz="8000" b="1" dirty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5. Рост </a:t>
            </a:r>
            <a:r>
              <a:rPr lang="be-BY" sz="8000" b="1" dirty="0">
                <a:latin typeface="Times New Roman" pitchFamily="18" charset="0"/>
                <a:cs typeface="Times New Roman" pitchFamily="18" charset="0"/>
              </a:rPr>
              <a:t>злачынства 50%   </a:t>
            </a: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	                   Спажывецкія </a:t>
            </a:r>
            <a:r>
              <a:rPr lang="be-BY" sz="8000" b="1" dirty="0">
                <a:latin typeface="Times New Roman" pitchFamily="18" charset="0"/>
                <a:cs typeface="Times New Roman" pitchFamily="18" charset="0"/>
              </a:rPr>
              <a:t>адносіны да </a:t>
            </a: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					    	 бацькоў, </a:t>
            </a:r>
            <a:r>
              <a:rPr lang="be-BY" sz="8000" b="1" dirty="0">
                <a:latin typeface="Times New Roman" pitchFamily="18" charset="0"/>
                <a:cs typeface="Times New Roman" pitchFamily="18" charset="0"/>
              </a:rPr>
              <a:t>дзяржавы і </a:t>
            </a: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						грамадства</a:t>
            </a:r>
            <a:r>
              <a:rPr lang="be-BY" sz="80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be-BY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					праяўленне </a:t>
            </a:r>
            <a:r>
              <a:rPr lang="be-BY" sz="8000" b="1" dirty="0">
                <a:latin typeface="Times New Roman" pitchFamily="18" charset="0"/>
                <a:cs typeface="Times New Roman" pitchFamily="18" charset="0"/>
              </a:rPr>
              <a:t>экстрэмізму; </a:t>
            </a:r>
            <a:endParaRPr lang="be-BY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					агрэсіўныя </a:t>
            </a:r>
            <a:r>
              <a:rPr lang="be-BY" sz="8000" b="1" dirty="0">
                <a:latin typeface="Times New Roman" pitchFamily="18" charset="0"/>
                <a:cs typeface="Times New Roman" pitchFamily="18" charset="0"/>
              </a:rPr>
              <a:t>адносіны; </a:t>
            </a:r>
            <a:endParaRPr lang="be-BY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					негатыўныя </a:t>
            </a:r>
            <a:r>
              <a:rPr lang="be-BY" sz="8000" b="1" dirty="0">
                <a:latin typeface="Times New Roman" pitchFamily="18" charset="0"/>
                <a:cs typeface="Times New Roman" pitchFamily="18" charset="0"/>
              </a:rPr>
              <a:t>выказванні </a:t>
            </a:r>
            <a:endParaRPr lang="be-BY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					аб </a:t>
            </a:r>
            <a:r>
              <a:rPr lang="be-BY" sz="8000" b="1" dirty="0">
                <a:latin typeface="Times New Roman" pitchFamily="18" charset="0"/>
                <a:cs typeface="Times New Roman" pitchFamily="18" charset="0"/>
              </a:rPr>
              <a:t>прадстаўніках другіх нацый, </a:t>
            </a:r>
            <a:endParaRPr lang="be-BY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					распальванне </a:t>
            </a:r>
          </a:p>
          <a:p>
            <a:pPr>
              <a:buNone/>
            </a:pP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					нацыянальнай </a:t>
            </a:r>
            <a:r>
              <a:rPr lang="be-BY" sz="8000" b="1" dirty="0">
                <a:latin typeface="Times New Roman" pitchFamily="18" charset="0"/>
                <a:cs typeface="Times New Roman" pitchFamily="18" charset="0"/>
              </a:rPr>
              <a:t>варожасці – 53%)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Людміла псіхолаг\Фота Псіхолаг Людміла Дзіцэвіч\фота Для стэндаў\IMG_2191.jpg"/>
          <p:cNvPicPr/>
          <p:nvPr/>
        </p:nvPicPr>
        <p:blipFill>
          <a:blip r:embed="rId2" cstate="print"/>
          <a:srcRect l="16993" t="26781" r="3492" b="8832"/>
          <a:stretch>
            <a:fillRect/>
          </a:stretch>
        </p:blipFill>
        <p:spPr bwMode="auto">
          <a:xfrm>
            <a:off x="428596" y="3929066"/>
            <a:ext cx="30305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Адмоўныя з’явы ў маладзёвым асяродку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marL="342900" lvl="3" indent="-342900">
              <a:buNone/>
            </a:pP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2015				2013</a:t>
            </a:r>
            <a:endParaRPr lang="be-BY" sz="2800" dirty="0" smtClean="0"/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6. Праяўленне 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экстрэмізму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;		 Нікацінавая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агрэсіўныя 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адносіны;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		залежнасць – 46%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негатыўныя выказванні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аб прадстаўніках другіх нацый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распальванне </a:t>
            </a:r>
            <a:endParaRPr lang="be-BY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нацыянальнай 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варожасці – 49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e-BY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7. Нікацінавая 				Злоўжыванне залежнасць – 41% 			півам 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– 26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:\Людміла псіхолаг\Фота Псіхолаг Людміла Дзіцэвіч\фота Для стэндаў\IMG_1861.jpg"/>
          <p:cNvPicPr/>
          <p:nvPr/>
        </p:nvPicPr>
        <p:blipFill>
          <a:blip r:embed="rId2" cstate="print"/>
          <a:srcRect l="60828" t="8262" r="25275" b="57835"/>
          <a:stretch>
            <a:fillRect/>
          </a:stretch>
        </p:blipFill>
        <p:spPr bwMode="auto">
          <a:xfrm>
            <a:off x="6357950" y="3214686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Адмоўныя з’явы ў маладзёвым асяродку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811715"/>
          </a:xfrm>
        </p:spPr>
        <p:txBody>
          <a:bodyPr/>
          <a:lstStyle/>
          <a:p>
            <a:pPr marL="342900" lvl="3" indent="-342900">
              <a:buNone/>
            </a:pP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2015				2013</a:t>
            </a:r>
          </a:p>
          <a:p>
            <a:pPr>
              <a:buNone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8. Злоўжыванне				__</a:t>
            </a:r>
          </a:p>
          <a:p>
            <a:pPr>
              <a:buNone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	алкаголем  56%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9"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Злоўжыванне 				__</a:t>
            </a:r>
          </a:p>
          <a:p>
            <a:pPr marL="514350" indent="-514350">
              <a:buNone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	півам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– 19%)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:\Людміла псіхолаг\Фота Псіхолаг Людміла Дзіцэвіч\фота Для стэндаў\IMG_1867.jpg"/>
          <p:cNvPicPr/>
          <p:nvPr/>
        </p:nvPicPr>
        <p:blipFill>
          <a:blip r:embed="rId2" cstate="print"/>
          <a:srcRect t="19373" b="6838"/>
          <a:stretch>
            <a:fillRect/>
          </a:stretch>
        </p:blipFill>
        <p:spPr bwMode="auto">
          <a:xfrm>
            <a:off x="1714480" y="3786190"/>
            <a:ext cx="57864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Адмоўныя з’явы ў маладзёвым асяродку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3" indent="-342900">
              <a:buNone/>
            </a:pP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			2015				2013</a:t>
            </a:r>
            <a:endParaRPr lang="be-BY" dirty="0" smtClean="0"/>
          </a:p>
          <a:p>
            <a:pPr>
              <a:buNone/>
            </a:pP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Дадаткова				Адзін студэнт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тры студэнты				адзначыў</a:t>
            </a:r>
          </a:p>
          <a:p>
            <a:pPr>
              <a:buNone/>
            </a:pP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 адзначылі				 вычварнасць (рус. </a:t>
            </a:r>
          </a:p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порядком «испорченную»	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извращенность)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систему образования,		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необразованность,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безнравственность,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своего мнения,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стремление за толпой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и трендами</a:t>
            </a:r>
          </a:p>
          <a:p>
            <a:pPr>
              <a:buNone/>
            </a:pPr>
            <a:r>
              <a:rPr lang="be-BY" dirty="0" smtClean="0"/>
              <a:t>						</a:t>
            </a:r>
          </a:p>
        </p:txBody>
      </p:sp>
      <p:pic>
        <p:nvPicPr>
          <p:cNvPr id="4" name="Рисунок 3" descr="D:\Людміла псіхолаг\Фота Псіхолаг Людміла Дзіцэвіч\фота 14-15\фота сустрэча з Грыгор'евай 10.12.14 Ароматэрапія\100CANON\IMG_2159.JPG"/>
          <p:cNvPicPr/>
          <p:nvPr/>
        </p:nvPicPr>
        <p:blipFill>
          <a:blip r:embed="rId2" cstate="print"/>
          <a:srcRect l="41895" t="41880" r="2210" b="7407"/>
          <a:stretch>
            <a:fillRect/>
          </a:stretch>
        </p:blipFill>
        <p:spPr bwMode="auto">
          <a:xfrm>
            <a:off x="4857752" y="3643314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Дзякуй </a:t>
            </a:r>
            <a:br>
              <a:rPr lang="be-BY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за ўвагу</a:t>
            </a:r>
            <a:br>
              <a:rPr lang="be-BY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З павагай </a:t>
            </a:r>
          </a:p>
          <a:p>
            <a:pPr>
              <a:buNone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			педагог-псіхолаг</a:t>
            </a:r>
          </a:p>
          <a:p>
            <a:pPr>
              <a:buNone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				Людміла Мікалаеўна Дзіцэвіч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Людміла псіхолаг\Фота Псіхолаг Людміла Дзіцэвіч\фота 14-15\01.10 інт.№4 Тар канцэрт для першакурснікаў\IMG_1879.jpg"/>
          <p:cNvPicPr/>
          <p:nvPr/>
        </p:nvPicPr>
        <p:blipFill>
          <a:blip r:embed="rId2" cstate="print"/>
          <a:srcRect t="17949" r="18143" b="31909"/>
          <a:stretch>
            <a:fillRect/>
          </a:stretch>
        </p:blipFill>
        <p:spPr bwMode="auto">
          <a:xfrm>
            <a:off x="2143108" y="4000504"/>
            <a:ext cx="48704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У анкетаванні прымалі ўдзел  студэнты 1,2,3  курсаў</a:t>
            </a:r>
            <a:br>
              <a:rPr lang="be-BY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факультэтаў 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ІЭ, ТАР,  ЛГ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b="1" dirty="0" smtClean="0"/>
              <a:t>	</a:t>
            </a:r>
            <a:endParaRPr lang="ru-RU" dirty="0"/>
          </a:p>
        </p:txBody>
      </p:sp>
      <p:pic>
        <p:nvPicPr>
          <p:cNvPr id="2050" name="Picture 2" descr="D:\Людміла псіхолаг\Фота Псіхолаг Людміла Дзіцэвіч\фота Для стэндаў\IMG_1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818"/>
          <a:stretch>
            <a:fillRect/>
          </a:stretch>
        </p:blipFill>
        <p:spPr bwMode="auto">
          <a:xfrm>
            <a:off x="1071538" y="2714620"/>
            <a:ext cx="7358114" cy="3714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Найбольш значныя якасці </a:t>
            </a:r>
            <a:r>
              <a:rPr lang="be-BY" b="1" dirty="0">
                <a:latin typeface="Times New Roman" pitchFamily="18" charset="0"/>
                <a:cs typeface="Times New Roman" pitchFamily="18" charset="0"/>
              </a:rPr>
              <a:t>асобы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be-BY" dirty="0" smtClean="0"/>
              <a:t>			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2015				2013</a:t>
            </a:r>
            <a:endParaRPr lang="be-BY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Прыстойнасць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-- 78%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Адказнасць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— 78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Сумленнасць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– 74% 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     Прыстойнасць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Шчырасць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– 73%           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Сумленнасць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– 73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Адказнасць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68%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            Розум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шчырасць,        				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	  дабрыня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і чуласць – 60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514350" indent="-51435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Людміла псіхолаг\Фота Псіхолаг Людміла Дзіцэвіч\фота Для стэндаў\IMG_2156.JPG"/>
          <p:cNvPicPr>
            <a:picLocks noChangeAspect="1" noChangeArrowheads="1"/>
          </p:cNvPicPr>
          <p:nvPr/>
        </p:nvPicPr>
        <p:blipFill>
          <a:blip r:embed="rId2" cstate="print"/>
          <a:srcRect t="28042" b="8494"/>
          <a:stretch>
            <a:fillRect/>
          </a:stretch>
        </p:blipFill>
        <p:spPr bwMode="auto">
          <a:xfrm>
            <a:off x="1785918" y="4214818"/>
            <a:ext cx="607223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Найбольш значныя якасці асобы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e-BY" dirty="0" smtClean="0"/>
              <a:t>			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2015				2013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		5. Чуласць 65%			__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		6. Дабрыня 59%			__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		7. Розум 53%			__</a:t>
            </a:r>
          </a:p>
          <a:p>
            <a:pPr algn="ctr">
              <a:buNone/>
            </a:pPr>
            <a:endParaRPr lang="be-BY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5" name="Рисунок 4" descr="D:\Людміла псіхолаг\Фота Псіхолаг Людміла Дзіцэвіч\фота Для стэндаў\IMG_2158.JPG"/>
          <p:cNvPicPr/>
          <p:nvPr/>
        </p:nvPicPr>
        <p:blipFill>
          <a:blip r:embed="rId2" cstate="print"/>
          <a:srcRect l="6302" t="22507" r="-86"/>
          <a:stretch>
            <a:fillRect/>
          </a:stretch>
        </p:blipFill>
        <p:spPr bwMode="auto">
          <a:xfrm>
            <a:off x="1714480" y="4000504"/>
            <a:ext cx="57150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Найбольш значныя якасці асобы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/>
          <a:lstStyle/>
          <a:p>
            <a:pPr lvl="1">
              <a:buNone/>
            </a:pPr>
            <a:r>
              <a:rPr lang="be-BY" dirty="0" smtClean="0"/>
              <a:t>			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2015				2013</a:t>
            </a:r>
            <a:endParaRPr lang="be-BY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Дадаткова			 Адзін</a:t>
            </a:r>
          </a:p>
          <a:p>
            <a:pPr algn="ctr">
              <a:buNone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два студэнты		студэнт</a:t>
            </a:r>
          </a:p>
          <a:p>
            <a:pPr algn="ctr">
              <a:buNone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адзначылі 			 адзначыў</a:t>
            </a:r>
          </a:p>
          <a:p>
            <a:pPr algn="ctr">
              <a:buNone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выхаванасць 		павагу</a:t>
            </a:r>
          </a:p>
          <a:p>
            <a:pPr algn="ctr">
              <a:buNone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незалежнасць 		і адэкватнасць</a:t>
            </a:r>
          </a:p>
          <a:p>
            <a:pPr algn="ctr">
              <a:buNone/>
            </a:pP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Людміла псіхолаг\Фота Псіхолаг Людміла Дзіцэвіч\фота Для стэндаў\IMG_1845.jpg"/>
          <p:cNvPicPr/>
          <p:nvPr/>
        </p:nvPicPr>
        <p:blipFill>
          <a:blip r:embed="rId2" cstate="print"/>
          <a:srcRect t="26781" r="10197"/>
          <a:stretch>
            <a:fillRect/>
          </a:stretch>
        </p:blipFill>
        <p:spPr bwMode="auto">
          <a:xfrm>
            <a:off x="1857356" y="4214818"/>
            <a:ext cx="56436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Найбольш непрымальныя якасці </a:t>
            </a:r>
            <a:r>
              <a:rPr lang="be-BY" b="1" dirty="0">
                <a:latin typeface="Times New Roman" pitchFamily="18" charset="0"/>
                <a:cs typeface="Times New Roman" pitchFamily="18" charset="0"/>
              </a:rPr>
              <a:t>асобы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b="1" dirty="0" smtClean="0"/>
              <a:t>       		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2015				2013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Здрадніцтва    91%      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  Хлуслівасць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97%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Хлуслівасць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 89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% 	     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  Здрадніцтва 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86%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Крывадушнасць  82% 	Эгаізм  72%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Людміла псіхолаг\Фота Псіхолаг Людміла Дзіцэвіч\фота Для стэндаў\IMG_2185.jpg"/>
          <p:cNvPicPr/>
          <p:nvPr/>
        </p:nvPicPr>
        <p:blipFill>
          <a:blip r:embed="rId2" cstate="print"/>
          <a:srcRect t="24217" r="-86"/>
          <a:stretch>
            <a:fillRect/>
          </a:stretch>
        </p:blipFill>
        <p:spPr bwMode="auto">
          <a:xfrm>
            <a:off x="2000232" y="3929066"/>
            <a:ext cx="53578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Найбольш непрымальныя якасці асобы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2015				2013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4. Эгаізм 69% 		   Крывадушнасць 70%</a:t>
            </a:r>
            <a:endParaRPr lang="be-BY" sz="2800" dirty="0" smtClean="0"/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5. Нахабства 65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% 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	   Зайздрасць 60%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6. Зайздрасць 62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%   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      Нахабства 58%</a:t>
            </a:r>
          </a:p>
          <a:p>
            <a:pPr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:\Людміла псіхолаг\Фота Псіхолаг Людміла Дзіцэвіч\фота Для стэндаў\IMG_2073.jpg"/>
          <p:cNvPicPr/>
          <p:nvPr/>
        </p:nvPicPr>
        <p:blipFill>
          <a:blip r:embed="rId2" cstate="print"/>
          <a:srcRect l="13340" t="7692" b="43305"/>
          <a:stretch>
            <a:fillRect/>
          </a:stretch>
        </p:blipFill>
        <p:spPr bwMode="auto">
          <a:xfrm>
            <a:off x="1643042" y="3857628"/>
            <a:ext cx="58579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Найбольш непрымальныя якасці асобы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2015				2013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Тры студэнты 			Адзін студэнт </a:t>
            </a:r>
            <a:endParaRPr lang="be-BY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адзначылі				адзначыў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Фанабэрыстасць,		непунктуальнасць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неталерантнасць,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развязнасць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Людміла псіхолаг\Фота Псіхолаг Людміла Дзіцэвіч\фота Для стэндаў\IMG_1868.jpg"/>
          <p:cNvPicPr/>
          <p:nvPr/>
        </p:nvPicPr>
        <p:blipFill>
          <a:blip r:embed="rId2" cstate="print"/>
          <a:srcRect l="22299" t="7123" r="7150" b="16524"/>
          <a:stretch>
            <a:fillRect/>
          </a:stretch>
        </p:blipFill>
        <p:spPr bwMode="auto">
          <a:xfrm>
            <a:off x="4000496" y="4071942"/>
            <a:ext cx="45608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Адмоўныя з’явы ў </a:t>
            </a:r>
            <a:r>
              <a:rPr lang="be-BY" b="1" dirty="0">
                <a:latin typeface="Times New Roman" pitchFamily="18" charset="0"/>
                <a:cs typeface="Times New Roman" pitchFamily="18" charset="0"/>
              </a:rPr>
              <a:t>маладзёвым асяродку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2015				2013</a:t>
            </a:r>
            <a:endParaRPr lang="be-BY" sz="2800" dirty="0" smtClean="0"/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1. Грэблівыя адносіны 	Тое ж самае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be-BY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да элементарных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нормаў 	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наркаманія 66%</a:t>
            </a:r>
            <a:endParaRPr lang="be-BY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нахабства,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брыдкаслоўе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be-BY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непавага </a:t>
            </a:r>
          </a:p>
          <a:p>
            <a:pPr>
              <a:buNone/>
            </a:pP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be-BY" sz="2800" b="1" dirty="0">
                <a:latin typeface="Times New Roman" pitchFamily="18" charset="0"/>
                <a:cs typeface="Times New Roman" pitchFamily="18" charset="0"/>
              </a:rPr>
              <a:t>старэйшых– 73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Людміла псіхолаг\Фота Псіхолаг Людміла Дзіцэвіч\фота Для стэндаў\IMG_1964.jpg"/>
          <p:cNvPicPr/>
          <p:nvPr/>
        </p:nvPicPr>
        <p:blipFill>
          <a:blip r:embed="rId2" cstate="print"/>
          <a:srcRect l="18660" t="23362" r="22155" b="16809"/>
          <a:stretch>
            <a:fillRect/>
          </a:stretch>
        </p:blipFill>
        <p:spPr bwMode="auto">
          <a:xfrm>
            <a:off x="4786314" y="3643314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59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Параўнальныя аспекты анкетавання студэнтаў  па тэме “Маральнасць”  у 2015 і 2013 г.г. </vt:lpstr>
      <vt:lpstr>У анкетаванні прымалі ўдзел  студэнты 1,2,3  курсаў  факультэтаў ІЭ, ТАР,  ЛГ  </vt:lpstr>
      <vt:lpstr>Найбольш значныя якасці асобы </vt:lpstr>
      <vt:lpstr>Найбольш значныя якасці асобы </vt:lpstr>
      <vt:lpstr>Найбольш значныя якасці асобы </vt:lpstr>
      <vt:lpstr> Найбольш непрымальныя якасці асобы </vt:lpstr>
      <vt:lpstr>Найбольш непрымальныя якасці асобы</vt:lpstr>
      <vt:lpstr>Найбольш непрымальныя якасці асобы</vt:lpstr>
      <vt:lpstr> Адмоўныя з’явы ў маладзёвым асяродку  </vt:lpstr>
      <vt:lpstr>Адмоўныя з’явы ў маладзёвым асяродку</vt:lpstr>
      <vt:lpstr>Адмоўныя з’явы ў маладзёвым асяродку</vt:lpstr>
      <vt:lpstr>Адмоўныя з’явы ў маладзёвым асяродку</vt:lpstr>
      <vt:lpstr>Адмоўныя з’явы ў маладзёвым асяродку</vt:lpstr>
      <vt:lpstr>Адмоўныя з’явы ў маладзёвым асяродку</vt:lpstr>
      <vt:lpstr>Дзякуй  за ўвагу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Параўнальныя аспекты анкетавання студэнтаў  па тэме “Маральнасць”  у 2013 і 2015 г.г. </dc:title>
  <dc:creator>Admin</dc:creator>
  <cp:lastModifiedBy>Admin</cp:lastModifiedBy>
  <cp:revision>31</cp:revision>
  <dcterms:created xsi:type="dcterms:W3CDTF">2015-03-25T14:26:54Z</dcterms:created>
  <dcterms:modified xsi:type="dcterms:W3CDTF">2015-03-26T08:26:00Z</dcterms:modified>
</cp:coreProperties>
</file>